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p:notesSz cx="6858000" cy="9144000"/>
  <p:defaultTextStyle>
    <a:lvl1pPr>
      <a:defRPr>
        <a:latin typeface="Franklin Gothic Book"/>
        <a:ea typeface="Franklin Gothic Book"/>
        <a:cs typeface="Franklin Gothic Book"/>
        <a:sym typeface="Franklin Gothic Book"/>
      </a:defRPr>
    </a:lvl1pPr>
    <a:lvl2pPr indent="457200">
      <a:defRPr>
        <a:latin typeface="Franklin Gothic Book"/>
        <a:ea typeface="Franklin Gothic Book"/>
        <a:cs typeface="Franklin Gothic Book"/>
        <a:sym typeface="Franklin Gothic Book"/>
      </a:defRPr>
    </a:lvl2pPr>
    <a:lvl3pPr indent="914400">
      <a:defRPr>
        <a:latin typeface="Franklin Gothic Book"/>
        <a:ea typeface="Franklin Gothic Book"/>
        <a:cs typeface="Franklin Gothic Book"/>
        <a:sym typeface="Franklin Gothic Book"/>
      </a:defRPr>
    </a:lvl3pPr>
    <a:lvl4pPr indent="1371600">
      <a:defRPr>
        <a:latin typeface="Franklin Gothic Book"/>
        <a:ea typeface="Franklin Gothic Book"/>
        <a:cs typeface="Franklin Gothic Book"/>
        <a:sym typeface="Franklin Gothic Book"/>
      </a:defRPr>
    </a:lvl4pPr>
    <a:lvl5pPr indent="1828800">
      <a:defRPr>
        <a:latin typeface="Franklin Gothic Book"/>
        <a:ea typeface="Franklin Gothic Book"/>
        <a:cs typeface="Franklin Gothic Book"/>
        <a:sym typeface="Franklin Gothic Book"/>
      </a:defRPr>
    </a:lvl5pPr>
    <a:lvl6pPr indent="2286000">
      <a:defRPr>
        <a:latin typeface="Franklin Gothic Book"/>
        <a:ea typeface="Franklin Gothic Book"/>
        <a:cs typeface="Franklin Gothic Book"/>
        <a:sym typeface="Franklin Gothic Book"/>
      </a:defRPr>
    </a:lvl6pPr>
    <a:lvl7pPr indent="2743200">
      <a:defRPr>
        <a:latin typeface="Franklin Gothic Book"/>
        <a:ea typeface="Franklin Gothic Book"/>
        <a:cs typeface="Franklin Gothic Book"/>
        <a:sym typeface="Franklin Gothic Book"/>
      </a:defRPr>
    </a:lvl7pPr>
    <a:lvl8pPr indent="3200400">
      <a:defRPr>
        <a:latin typeface="Franklin Gothic Book"/>
        <a:ea typeface="Franklin Gothic Book"/>
        <a:cs typeface="Franklin Gothic Book"/>
        <a:sym typeface="Franklin Gothic Book"/>
      </a:defRPr>
    </a:lvl8pPr>
    <a:lvl9pPr indent="3657600">
      <a:defRPr>
        <a:latin typeface="Franklin Gothic Book"/>
        <a:ea typeface="Franklin Gothic Book"/>
        <a:cs typeface="Franklin Gothic Book"/>
        <a:sym typeface="Franklin Gothic 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Franklin Gothic Book"/>
          <a:ea typeface="Franklin Gothic Book"/>
          <a:cs typeface="Franklin Gothic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D6D7"/>
          </a:solidFill>
        </a:fill>
      </a:tcStyle>
    </a:wholeTbl>
    <a:band2H>
      <a:tcTxStyle b="def" i="def"/>
      <a:tcStyle>
        <a:tcBdr/>
        <a:fill>
          <a:solidFill>
            <a:srgbClr val="EBECEC"/>
          </a:solidFill>
        </a:fill>
      </a:tcStyle>
    </a:band2H>
    <a:firstCol>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Col>
    <a:lastRow>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lastRow>
    <a:firstRow>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Row>
  </a:tblStyle>
  <a:tblStyle styleId="{C7B018BB-80A7-4F77-B60F-C8B233D01FF8}" styleName="">
    <a:tblBg/>
    <a:wholeTbl>
      <a:tcTxStyle b="on" i="on">
        <a:font>
          <a:latin typeface="Franklin Gothic Book"/>
          <a:ea typeface="Franklin Gothic Book"/>
          <a:cs typeface="Franklin Gothic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FF1"/>
          </a:solidFill>
        </a:fill>
      </a:tcStyle>
    </a:wholeTbl>
    <a:band2H>
      <a:tcTxStyle b="def" i="def"/>
      <a:tcStyle>
        <a:tcBdr/>
        <a:fill>
          <a:solidFill>
            <a:srgbClr val="E6F0F8"/>
          </a:solidFill>
        </a:fill>
      </a:tcStyle>
    </a:band2H>
    <a:firstCol>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8A1D9"/>
          </a:solidFill>
        </a:fill>
      </a:tcStyle>
    </a:firstCol>
    <a:lastRow>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8A1D9"/>
          </a:solidFill>
        </a:fill>
      </a:tcStyle>
    </a:lastRow>
    <a:firstRow>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8A1D9"/>
          </a:solidFill>
        </a:fill>
      </a:tcStyle>
    </a:firstRow>
  </a:tblStyle>
  <a:tblStyle styleId="{EEE7283C-3CF3-47DC-8721-378D4A62B228}" styleName="">
    <a:tblBg/>
    <a:wholeTbl>
      <a:tcTxStyle b="on" i="on">
        <a:font>
          <a:latin typeface="Franklin Gothic Book"/>
          <a:ea typeface="Franklin Gothic Book"/>
          <a:cs typeface="Franklin Gothic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4DC"/>
          </a:solidFill>
        </a:fill>
      </a:tcStyle>
    </a:wholeTbl>
    <a:band2H>
      <a:tcTxStyle b="def" i="def"/>
      <a:tcStyle>
        <a:tcBdr/>
        <a:fill>
          <a:solidFill>
            <a:srgbClr val="E8EAEE"/>
          </a:solidFill>
        </a:fill>
      </a:tcStyle>
    </a:band2H>
    <a:firstCol>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E94"/>
          </a:solidFill>
        </a:fill>
      </a:tcStyle>
    </a:firstCol>
    <a:lastRow>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E94"/>
          </a:solidFill>
        </a:fill>
      </a:tcStyle>
    </a:lastRow>
    <a:firstRow>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E94"/>
          </a:solidFill>
        </a:fill>
      </a:tcStyle>
    </a:firstRow>
  </a:tblStyle>
  <a:tblStyle styleId="{CF821DB8-F4EB-4A41-A1BA-3FCAFE7338EE}" styleName="">
    <a:tblBg/>
    <a:wholeTbl>
      <a:tcTxStyle b="on" i="on">
        <a:font>
          <a:latin typeface="Franklin Gothic Book"/>
          <a:ea typeface="Franklin Gothic Book"/>
          <a:cs typeface="Franklin Gothic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Franklin Gothic Book"/>
          <a:ea typeface="Franklin Gothic Book"/>
          <a:cs typeface="Franklin Gothic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7B7E"/>
          </a:solidFill>
        </a:fill>
      </a:tcStyle>
    </a:firstCol>
    <a:lastRow>
      <a:tcTxStyle b="on" i="on">
        <a:font>
          <a:latin typeface="Franklin Gothic Book"/>
          <a:ea typeface="Franklin Gothic Book"/>
          <a:cs typeface="Franklin Gothic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Franklin Gothic Book"/>
          <a:ea typeface="Franklin Gothic Book"/>
          <a:cs typeface="Franklin Gothic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797B7E"/>
          </a:solidFill>
        </a:fill>
      </a:tcStyle>
    </a:firstRow>
  </a:tblStyle>
  <a:tblStyle styleId="{33BA23B1-9221-436E-865A-0063620EA4FD}" styleName="">
    <a:tblBg/>
    <a:wholeTbl>
      <a:tcTxStyle b="on" i="on">
        <a:font>
          <a:latin typeface="Franklin Gothic Book"/>
          <a:ea typeface="Franklin Gothic Book"/>
          <a:cs typeface="Franklin Gothic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Franklin Gothic Book"/>
          <a:ea typeface="Franklin Gothic Book"/>
          <a:cs typeface="Franklin Gothic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Franklin Gothic Book"/>
          <a:ea typeface="Franklin Gothic Book"/>
          <a:cs typeface="Franklin Gothic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Franklin Gothic Book"/>
          <a:ea typeface="Franklin Gothic Book"/>
          <a:cs typeface="Franklin Gothic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Franklin Gothic Book"/>
          <a:ea typeface="Franklin Gothic Book"/>
          <a:cs typeface="Franklin Gothic 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Franklin Gothic Book"/>
          <a:ea typeface="Franklin Gothic Book"/>
          <a:cs typeface="Franklin Gothic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ph type="sldImg"/>
          </p:nvPr>
        </p:nvSpPr>
        <p:spPr>
          <a:xfrm>
            <a:off x="1143000" y="685800"/>
            <a:ext cx="4572000" cy="3429000"/>
          </a:xfrm>
          <a:prstGeom prst="rect">
            <a:avLst/>
          </a:prstGeom>
        </p:spPr>
        <p:txBody>
          <a:bodyPr/>
          <a:lstStyle/>
          <a:p>
            <a:pPr lvl="0"/>
          </a:p>
        </p:txBody>
      </p:sp>
      <p:sp>
        <p:nvSpPr>
          <p:cNvPr id="57" name="Shape 5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lvl="0"/>
          </a:p>
        </p:txBody>
      </p:sp>
      <p:sp>
        <p:nvSpPr>
          <p:cNvPr id="84" name="Shape 84"/>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Put the words in categories.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8" name="Shape 8"/>
          <p:cNvSpPr/>
          <p:nvPr/>
        </p:nvSpPr>
        <p:spPr>
          <a:xfrm>
            <a:off x="0" y="2647950"/>
            <a:ext cx="3571875" cy="4210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96A1B"/>
          </a:solidFill>
          <a:ln w="12700">
            <a:miter lim="400000"/>
          </a:ln>
        </p:spPr>
        <p:txBody>
          <a:bodyPr lIns="0" tIns="0" rIns="0" bIns="0" anchor="ctr"/>
          <a:lstStyle/>
          <a:p>
            <a:pPr lvl="0" algn="ctr">
              <a:defRPr>
                <a:solidFill>
                  <a:srgbClr val="FFFFFF"/>
                </a:solidFill>
              </a:defRPr>
            </a:pPr>
          </a:p>
        </p:txBody>
      </p:sp>
      <p:sp>
        <p:nvSpPr>
          <p:cNvPr id="9" name="Shape 9"/>
          <p:cNvSpPr/>
          <p:nvPr/>
        </p:nvSpPr>
        <p:spPr>
          <a:xfrm>
            <a:off x="-2380" y="-925"/>
            <a:ext cx="9146380" cy="68589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8274" y="0"/>
                </a:lnTo>
                <a:lnTo>
                  <a:pt x="21600" y="3"/>
                </a:lnTo>
                <a:lnTo>
                  <a:pt x="21600" y="21600"/>
                </a:lnTo>
                <a:lnTo>
                  <a:pt x="0" y="21600"/>
                </a:lnTo>
                <a:close/>
              </a:path>
            </a:pathLst>
          </a:custGeom>
          <a:solidFill>
            <a:srgbClr val="08A1D9">
              <a:alpha val="80000"/>
            </a:srgbClr>
          </a:solidFill>
          <a:ln w="12700">
            <a:miter lim="400000"/>
          </a:ln>
        </p:spPr>
        <p:txBody>
          <a:bodyPr lIns="0" tIns="0" rIns="0" bIns="0" anchor="ctr"/>
          <a:lstStyle/>
          <a:p>
            <a:pPr lvl="0" algn="ctr">
              <a:defRPr>
                <a:solidFill>
                  <a:srgbClr val="FFFFFF"/>
                </a:solidFill>
              </a:defRPr>
            </a:pPr>
          </a:p>
        </p:txBody>
      </p:sp>
      <p:sp>
        <p:nvSpPr>
          <p:cNvPr id="10" name="Shape 10"/>
          <p:cNvSpPr/>
          <p:nvPr>
            <p:ph type="title"/>
          </p:nvPr>
        </p:nvSpPr>
        <p:spPr>
          <a:xfrm rot="19140000">
            <a:off x="421344" y="671874"/>
            <a:ext cx="5648624" cy="1206501"/>
          </a:xfrm>
          <a:prstGeom prst="rect">
            <a:avLst/>
          </a:prstGeom>
        </p:spPr>
        <p:txBody>
          <a:bodyPr lIns="9144" tIns="9144" rIns="9144" bIns="9144" anchor="b">
            <a:spAutoFit/>
          </a:bodyPr>
          <a:lstStyle>
            <a:lvl1pPr>
              <a:defRPr sz="3200"/>
            </a:lvl1pPr>
          </a:lstStyle>
          <a:p>
            <a:pPr lvl="0">
              <a:defRPr b="0" cap="none" sz="1800"/>
            </a:pPr>
            <a:r>
              <a:rPr b="1" cap="all" sz="3200"/>
              <a:t>Click to edit Master title style</a:t>
            </a:r>
          </a:p>
        </p:txBody>
      </p:sp>
      <p:sp>
        <p:nvSpPr>
          <p:cNvPr id="11" name="Shape 11"/>
          <p:cNvSpPr/>
          <p:nvPr>
            <p:ph type="body" idx="1"/>
          </p:nvPr>
        </p:nvSpPr>
        <p:spPr>
          <a:xfrm rot="19140000">
            <a:off x="1212276" y="2470924"/>
            <a:ext cx="6511133" cy="329260"/>
          </a:xfrm>
          <a:prstGeom prst="rect">
            <a:avLst/>
          </a:prstGeom>
        </p:spPr>
        <p:txBody>
          <a:bodyPr lIns="9144" tIns="9144" rIns="9144" bIns="9144"/>
          <a:lstStyle>
            <a:lvl1pPr marL="0" indent="0">
              <a:spcBef>
                <a:spcPts val="0"/>
              </a:spcBef>
              <a:defRPr b="0" cap="all" spc="400" sz="1400"/>
            </a:lvl1pPr>
          </a:lstStyle>
          <a:p>
            <a:pPr lvl="0">
              <a:defRPr cap="none" spc="0" sz="1800"/>
            </a:pPr>
            <a:r>
              <a:rPr cap="all" spc="400" sz="1400"/>
              <a:t>Click to edit Master subtitle style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b="0" cap="none" sz="1800"/>
            </a:pPr>
            <a:r>
              <a:rPr b="1" cap="all" sz="2800"/>
              <a:t>Click to edit Master title style</a:t>
            </a:r>
          </a:p>
        </p:txBody>
      </p:sp>
      <p:sp>
        <p:nvSpPr>
          <p:cNvPr id="50" name="Shape 50"/>
          <p:cNvSpPr/>
          <p:nvPr>
            <p:ph type="body" idx="1"/>
          </p:nvPr>
        </p:nvSpPr>
        <p:spPr>
          <a:prstGeom prst="rect">
            <a:avLst/>
          </a:prstGeom>
        </p:spPr>
        <p:txBody>
          <a:bodyPr/>
          <a:lstStyle/>
          <a:p>
            <a:pPr lvl="0">
              <a:defRPr b="0" sz="1800"/>
            </a:pPr>
            <a:r>
              <a:rPr b="1" sz="1600"/>
              <a:t>Click to edit Master text styles</a:t>
            </a:r>
            <a:endParaRPr b="1" sz="1600"/>
          </a:p>
          <a:p>
            <a:pPr lvl="1">
              <a:defRPr b="0" sz="1800"/>
            </a:pPr>
            <a:r>
              <a:rPr b="1" sz="1600"/>
              <a:t>Second level</a:t>
            </a:r>
            <a:endParaRPr b="1" sz="1600"/>
          </a:p>
          <a:p>
            <a:pPr lvl="2">
              <a:defRPr b="0" sz="1800"/>
            </a:pPr>
            <a:r>
              <a:rPr b="1" sz="1600"/>
              <a:t>Third level</a:t>
            </a:r>
            <a:endParaRPr b="1" sz="1600"/>
          </a:p>
          <a:p>
            <a:pPr lvl="3">
              <a:defRPr b="0" sz="1800"/>
            </a:pPr>
            <a:r>
              <a:rPr b="1" sz="1600"/>
              <a:t>Fourth level</a:t>
            </a:r>
            <a:endParaRPr b="1" sz="1600"/>
          </a:p>
          <a:p>
            <a:pPr lvl="4">
              <a:defRPr b="0" sz="1800"/>
            </a:pPr>
            <a:r>
              <a:rPr b="1" sz="1600"/>
              <a:t>Fifth level</a:t>
            </a:r>
          </a:p>
        </p:txBody>
      </p:sp>
      <p:sp>
        <p:nvSpPr>
          <p:cNvPr id="51" name="Shape 5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53" name="Shape 53"/>
          <p:cNvSpPr/>
          <p:nvPr>
            <p:ph type="title"/>
          </p:nvPr>
        </p:nvSpPr>
        <p:spPr>
          <a:xfrm>
            <a:off x="6629400" y="0"/>
            <a:ext cx="2057400" cy="5227641"/>
          </a:xfrm>
          <a:prstGeom prst="rect">
            <a:avLst/>
          </a:prstGeom>
        </p:spPr>
        <p:txBody>
          <a:bodyPr/>
          <a:lstStyle/>
          <a:p>
            <a:pPr lvl="0">
              <a:defRPr b="0" cap="none" sz="1800"/>
            </a:pPr>
            <a:r>
              <a:rPr b="1" cap="all" sz="2800"/>
              <a:t>Click to edit Master title style</a:t>
            </a:r>
          </a:p>
        </p:txBody>
      </p:sp>
      <p:sp>
        <p:nvSpPr>
          <p:cNvPr id="54" name="Shape 54"/>
          <p:cNvSpPr/>
          <p:nvPr>
            <p:ph type="body" idx="1"/>
          </p:nvPr>
        </p:nvSpPr>
        <p:spPr>
          <a:xfrm>
            <a:off x="457200" y="274639"/>
            <a:ext cx="6019800" cy="6392863"/>
          </a:xfrm>
          <a:prstGeom prst="rect">
            <a:avLst/>
          </a:prstGeom>
        </p:spPr>
        <p:txBody>
          <a:bodyPr/>
          <a:lstStyle/>
          <a:p>
            <a:pPr lvl="0">
              <a:defRPr b="0" sz="1800"/>
            </a:pPr>
            <a:r>
              <a:rPr b="1" sz="1600"/>
              <a:t>Click to edit Master text styles</a:t>
            </a:r>
            <a:endParaRPr b="1" sz="1600"/>
          </a:p>
          <a:p>
            <a:pPr lvl="1">
              <a:defRPr b="0" sz="1800"/>
            </a:pPr>
            <a:r>
              <a:rPr b="1" sz="1600"/>
              <a:t>Second level</a:t>
            </a:r>
            <a:endParaRPr b="1" sz="1600"/>
          </a:p>
          <a:p>
            <a:pPr lvl="2">
              <a:defRPr b="0" sz="1800"/>
            </a:pPr>
            <a:r>
              <a:rPr b="1" sz="1600"/>
              <a:t>Third level</a:t>
            </a:r>
            <a:endParaRPr b="1" sz="1600"/>
          </a:p>
          <a:p>
            <a:pPr lvl="3">
              <a:defRPr b="0" sz="1800"/>
            </a:pPr>
            <a:r>
              <a:rPr b="1" sz="1600"/>
              <a:t>Fourth level</a:t>
            </a:r>
            <a:endParaRPr b="1" sz="1600"/>
          </a:p>
          <a:p>
            <a:pPr lvl="4">
              <a:defRPr b="0" sz="1800"/>
            </a:pPr>
            <a:r>
              <a:rPr b="1" sz="1600"/>
              <a:t>Fifth level</a:t>
            </a:r>
          </a:p>
        </p:txBody>
      </p:sp>
      <p:sp>
        <p:nvSpPr>
          <p:cNvPr id="55" name="Shape 5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4" name="Shape 14"/>
          <p:cNvSpPr/>
          <p:nvPr>
            <p:ph type="title"/>
          </p:nvPr>
        </p:nvSpPr>
        <p:spPr>
          <a:prstGeom prst="rect">
            <a:avLst/>
          </a:prstGeom>
        </p:spPr>
        <p:txBody>
          <a:bodyPr/>
          <a:lstStyle/>
          <a:p>
            <a:pPr lvl="0">
              <a:defRPr b="0" cap="none" sz="1800"/>
            </a:pPr>
            <a:r>
              <a:rPr b="1" cap="all" sz="2800"/>
              <a:t>Click to edit Master title style</a:t>
            </a:r>
          </a:p>
        </p:txBody>
      </p:sp>
      <p:sp>
        <p:nvSpPr>
          <p:cNvPr id="15" name="Shape 15"/>
          <p:cNvSpPr/>
          <p:nvPr>
            <p:ph type="body" idx="1"/>
          </p:nvPr>
        </p:nvSpPr>
        <p:spPr>
          <a:prstGeom prst="rect">
            <a:avLst/>
          </a:prstGeom>
        </p:spPr>
        <p:txBody>
          <a:bodyPr/>
          <a:lstStyle/>
          <a:p>
            <a:pPr lvl="0">
              <a:defRPr b="0" sz="1800"/>
            </a:pPr>
            <a:r>
              <a:rPr b="1" sz="1600"/>
              <a:t>Click to edit Master text styles</a:t>
            </a:r>
            <a:endParaRPr b="1" sz="1600"/>
          </a:p>
          <a:p>
            <a:pPr lvl="1">
              <a:defRPr b="0" sz="1800"/>
            </a:pPr>
            <a:r>
              <a:rPr b="1" sz="1600"/>
              <a:t>Second level</a:t>
            </a:r>
            <a:endParaRPr b="1" sz="1600"/>
          </a:p>
          <a:p>
            <a:pPr lvl="2">
              <a:defRPr b="0" sz="1800"/>
            </a:pPr>
            <a:r>
              <a:rPr b="1" sz="1600"/>
              <a:t>Third level</a:t>
            </a:r>
            <a:endParaRPr b="1" sz="1600"/>
          </a:p>
          <a:p>
            <a:pPr lvl="3">
              <a:defRPr b="0" sz="1800"/>
            </a:pPr>
            <a:r>
              <a:rPr b="1" sz="1600"/>
              <a:t>Fourth level</a:t>
            </a:r>
            <a:endParaRPr b="1" sz="1600"/>
          </a:p>
          <a:p>
            <a:pPr lvl="4">
              <a:defRPr b="0" sz="1800"/>
            </a:pPr>
            <a:r>
              <a:rPr b="1" sz="1600"/>
              <a:t>Fifth level</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18" name="Shape 18"/>
          <p:cNvSpPr/>
          <p:nvPr/>
        </p:nvSpPr>
        <p:spPr>
          <a:xfrm>
            <a:off x="-2380" y="-925"/>
            <a:ext cx="9146380" cy="68589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8274" y="0"/>
                </a:lnTo>
                <a:lnTo>
                  <a:pt x="21600" y="3"/>
                </a:lnTo>
                <a:lnTo>
                  <a:pt x="21600" y="21600"/>
                </a:lnTo>
                <a:lnTo>
                  <a:pt x="0" y="21600"/>
                </a:lnTo>
                <a:close/>
              </a:path>
            </a:pathLst>
          </a:custGeom>
          <a:solidFill>
            <a:srgbClr val="F96A1B"/>
          </a:solidFill>
          <a:ln w="12700">
            <a:miter lim="400000"/>
          </a:ln>
        </p:spPr>
        <p:txBody>
          <a:bodyPr lIns="0" tIns="0" rIns="0" bIns="0" anchor="ctr"/>
          <a:lstStyle/>
          <a:p>
            <a:pPr lvl="0" algn="ctr">
              <a:defRPr>
                <a:solidFill>
                  <a:srgbClr val="FFFFFF"/>
                </a:solidFill>
              </a:defRPr>
            </a:pPr>
          </a:p>
        </p:txBody>
      </p:sp>
      <p:sp>
        <p:nvSpPr>
          <p:cNvPr id="19" name="Shape 19"/>
          <p:cNvSpPr/>
          <p:nvPr/>
        </p:nvSpPr>
        <p:spPr>
          <a:xfrm>
            <a:off x="0" y="2647950"/>
            <a:ext cx="3571875" cy="4210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8A1D9">
              <a:alpha val="80000"/>
            </a:srgbClr>
          </a:solidFill>
          <a:ln w="12700">
            <a:miter lim="400000"/>
          </a:ln>
        </p:spPr>
        <p:txBody>
          <a:bodyPr lIns="0" tIns="0" rIns="0" bIns="0" anchor="ctr"/>
          <a:lstStyle/>
          <a:p>
            <a:pPr lvl="0" algn="ctr">
              <a:defRPr>
                <a:solidFill>
                  <a:srgbClr val="FFFFFF"/>
                </a:solidFill>
              </a:defRPr>
            </a:pPr>
          </a:p>
        </p:txBody>
      </p:sp>
      <p:sp>
        <p:nvSpPr>
          <p:cNvPr id="20" name="Shape 20"/>
          <p:cNvSpPr/>
          <p:nvPr>
            <p:ph type="title"/>
          </p:nvPr>
        </p:nvSpPr>
        <p:spPr>
          <a:xfrm rot="19140000">
            <a:off x="423300" y="667323"/>
            <a:ext cx="5650993" cy="1207510"/>
          </a:xfrm>
          <a:prstGeom prst="rect">
            <a:avLst/>
          </a:prstGeom>
        </p:spPr>
        <p:txBody>
          <a:bodyPr lIns="9144" tIns="9144" rIns="9144" bIns="9144" anchor="b">
            <a:spAutoFit/>
          </a:bodyPr>
          <a:lstStyle>
            <a:lvl1pPr>
              <a:defRPr sz="3200"/>
            </a:lvl1pPr>
          </a:lstStyle>
          <a:p>
            <a:pPr lvl="0">
              <a:defRPr b="0" cap="none" sz="1800"/>
            </a:pPr>
            <a:r>
              <a:rPr b="1" cap="all" sz="3200"/>
              <a:t>Click to edit Master title style</a:t>
            </a:r>
          </a:p>
        </p:txBody>
      </p:sp>
      <p:sp>
        <p:nvSpPr>
          <p:cNvPr id="21" name="Shape 21"/>
          <p:cNvSpPr/>
          <p:nvPr>
            <p:ph type="body" idx="1"/>
          </p:nvPr>
        </p:nvSpPr>
        <p:spPr>
          <a:xfrm rot="19140000">
            <a:off x="1216152" y="2468303"/>
            <a:ext cx="6510529" cy="329185"/>
          </a:xfrm>
          <a:prstGeom prst="rect">
            <a:avLst/>
          </a:prstGeom>
        </p:spPr>
        <p:txBody>
          <a:bodyPr/>
          <a:lstStyle>
            <a:lvl1pPr marL="0" indent="0">
              <a:spcBef>
                <a:spcPts val="0"/>
              </a:spcBef>
              <a:defRPr b="0" cap="all" spc="400" sz="1400"/>
            </a:lvl1pPr>
          </a:lstStyle>
          <a:p>
            <a:pPr lvl="0">
              <a:defRPr cap="none" spc="0" sz="1800"/>
            </a:pPr>
            <a:r>
              <a:rPr cap="all" spc="400" sz="1400"/>
              <a:t>Click to edit Master text styles</a:t>
            </a:r>
          </a:p>
        </p:txBody>
      </p:sp>
      <p:sp>
        <p:nvSpPr>
          <p:cNvPr id="22" name="Shape 2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4" name="Shape 24"/>
          <p:cNvSpPr/>
          <p:nvPr>
            <p:ph type="body" idx="1"/>
          </p:nvPr>
        </p:nvSpPr>
        <p:spPr>
          <a:xfrm>
            <a:off x="822960" y="1097280"/>
            <a:ext cx="3200401" cy="5426965"/>
          </a:xfrm>
          <a:prstGeom prst="rect">
            <a:avLst/>
          </a:prstGeom>
        </p:spPr>
        <p:txBody>
          <a:bodyPr/>
          <a:lstStyle>
            <a:lvl1pPr>
              <a:defRPr sz="2800"/>
            </a:lvl1pPr>
            <a:lvl2pPr marL="202692" indent="-202692">
              <a:defRPr sz="2800"/>
            </a:lvl2pPr>
            <a:lvl3pPr marL="468172" indent="-230428">
              <a:defRPr sz="2800"/>
            </a:lvl3pPr>
            <a:lvl4pPr marL="722376" indent="-256031">
              <a:defRPr sz="2800"/>
            </a:lvl4pPr>
            <a:lvl5pPr marL="956055" indent="-270255">
              <a:defRPr sz="2800"/>
            </a:lvl5pPr>
          </a:lstStyle>
          <a:p>
            <a:pPr lvl="0">
              <a:defRPr b="0" sz="1800"/>
            </a:pPr>
            <a:r>
              <a:rPr b="1" sz="2800"/>
              <a:t>Click to edit Master text styles</a:t>
            </a:r>
            <a:endParaRPr b="1" sz="2800"/>
          </a:p>
          <a:p>
            <a:pPr lvl="1">
              <a:defRPr b="0" sz="1800"/>
            </a:pPr>
            <a:r>
              <a:rPr b="1" sz="2800"/>
              <a:t>Second level</a:t>
            </a:r>
            <a:endParaRPr b="1" sz="2800"/>
          </a:p>
          <a:p>
            <a:pPr lvl="2">
              <a:defRPr b="0" sz="1800"/>
            </a:pPr>
            <a:r>
              <a:rPr b="1" sz="2800"/>
              <a:t>Third level</a:t>
            </a:r>
            <a:endParaRPr b="1" sz="2800"/>
          </a:p>
          <a:p>
            <a:pPr lvl="3">
              <a:defRPr b="0" sz="1800"/>
            </a:pPr>
            <a:r>
              <a:rPr b="1" sz="2800"/>
              <a:t>Fourth level</a:t>
            </a:r>
            <a:endParaRPr b="1" sz="2800"/>
          </a:p>
          <a:p>
            <a:pPr lvl="4">
              <a:defRPr b="0" sz="1800"/>
            </a:pPr>
            <a:r>
              <a:rPr b="1" sz="2800"/>
              <a:t>Fifth level</a:t>
            </a:r>
          </a:p>
        </p:txBody>
      </p:sp>
      <p:sp>
        <p:nvSpPr>
          <p:cNvPr id="25" name="Shape 25"/>
          <p:cNvSpPr/>
          <p:nvPr>
            <p:ph type="sldNum" sz="quarter" idx="2"/>
          </p:nvPr>
        </p:nvSpPr>
        <p:spPr>
          <a:prstGeom prst="rect">
            <a:avLst/>
          </a:prstGeom>
        </p:spPr>
        <p:txBody>
          <a:bodyPr/>
          <a:lstStyle/>
          <a:p>
            <a:pPr lvl="0"/>
            <a:fld id="{86CB4B4D-7CA3-9044-876B-883B54F8677D}" type="slidenum"/>
          </a:p>
        </p:txBody>
      </p:sp>
      <p:sp>
        <p:nvSpPr>
          <p:cNvPr id="26" name="Shape 26"/>
          <p:cNvSpPr/>
          <p:nvPr>
            <p:ph type="title"/>
          </p:nvPr>
        </p:nvSpPr>
        <p:spPr>
          <a:xfrm>
            <a:off x="822960" y="182879"/>
            <a:ext cx="7520941" cy="914402"/>
          </a:xfrm>
          <a:prstGeom prst="rect">
            <a:avLst/>
          </a:prstGeom>
        </p:spPr>
        <p:txBody>
          <a:bodyPr/>
          <a:lstStyle/>
          <a:p>
            <a:pPr lvl="0">
              <a:defRPr b="0" cap="none" sz="1800"/>
            </a:pPr>
            <a:r>
              <a:rPr b="1" cap="all" sz="2800"/>
              <a:t>Click to edit Master title style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8" name="Shape 28"/>
          <p:cNvSpPr/>
          <p:nvPr>
            <p:ph type="title"/>
          </p:nvPr>
        </p:nvSpPr>
        <p:spPr>
          <a:xfrm>
            <a:off x="822960" y="320039"/>
            <a:ext cx="7520941" cy="640082"/>
          </a:xfrm>
          <a:prstGeom prst="rect">
            <a:avLst/>
          </a:prstGeom>
        </p:spPr>
        <p:txBody>
          <a:bodyPr/>
          <a:lstStyle/>
          <a:p>
            <a:pPr lvl="0">
              <a:defRPr b="0" cap="none" sz="1800"/>
            </a:pPr>
            <a:r>
              <a:rPr b="1" cap="all" sz="2800"/>
              <a:t>Click to edit Master title style</a:t>
            </a:r>
          </a:p>
        </p:txBody>
      </p:sp>
      <p:sp>
        <p:nvSpPr>
          <p:cNvPr id="29" name="Shape 29"/>
          <p:cNvSpPr/>
          <p:nvPr>
            <p:ph type="body" idx="1"/>
          </p:nvPr>
        </p:nvSpPr>
        <p:spPr>
          <a:xfrm>
            <a:off x="822960" y="960120"/>
            <a:ext cx="3200401" cy="685801"/>
          </a:xfrm>
          <a:prstGeom prst="rect">
            <a:avLst/>
          </a:prstGeom>
        </p:spPr>
        <p:txBody>
          <a:bodyPr anchor="b"/>
          <a:lstStyle>
            <a:lvl1pPr marL="0" indent="0">
              <a:spcBef>
                <a:spcPts val="0"/>
              </a:spcBef>
              <a:defRPr b="0" cap="all" spc="400" sz="1400"/>
            </a:lvl1pPr>
          </a:lstStyle>
          <a:p>
            <a:pPr lvl="0">
              <a:defRPr cap="none" spc="0" sz="1800"/>
            </a:pPr>
            <a:r>
              <a:rPr cap="all" spc="400" sz="1400"/>
              <a:t>Click to edit Master text styles</a:t>
            </a:r>
          </a:p>
        </p:txBody>
      </p:sp>
      <p:sp>
        <p:nvSpPr>
          <p:cNvPr id="30" name="Shape 3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2" name="Shape 32"/>
          <p:cNvSpPr/>
          <p:nvPr>
            <p:ph type="title"/>
          </p:nvPr>
        </p:nvSpPr>
        <p:spPr>
          <a:xfrm>
            <a:off x="822960" y="0"/>
            <a:ext cx="7520941" cy="1280160"/>
          </a:xfrm>
          <a:prstGeom prst="rect">
            <a:avLst/>
          </a:prstGeom>
        </p:spPr>
        <p:txBody>
          <a:bodyPr/>
          <a:lstStyle/>
          <a:p>
            <a:pPr lvl="0">
              <a:defRPr b="0" cap="none" sz="1800"/>
            </a:pPr>
            <a:r>
              <a:rPr b="1" cap="all" sz="2800"/>
              <a:t>Click to edit Master title style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37" name="Shape 37"/>
          <p:cNvSpPr/>
          <p:nvPr/>
        </p:nvSpPr>
        <p:spPr>
          <a:xfrm>
            <a:off x="0" y="2647950"/>
            <a:ext cx="3571875" cy="4210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96A1B"/>
          </a:solidFill>
          <a:ln w="12700">
            <a:miter lim="400000"/>
          </a:ln>
        </p:spPr>
        <p:txBody>
          <a:bodyPr lIns="0" tIns="0" rIns="0" bIns="0" anchor="ctr"/>
          <a:lstStyle/>
          <a:p>
            <a:pPr lvl="0" algn="ctr">
              <a:defRPr>
                <a:solidFill>
                  <a:srgbClr val="FFFFFF"/>
                </a:solidFill>
              </a:defRPr>
            </a:pPr>
          </a:p>
        </p:txBody>
      </p:sp>
      <p:sp>
        <p:nvSpPr>
          <p:cNvPr id="38" name="Shape 38"/>
          <p:cNvSpPr/>
          <p:nvPr/>
        </p:nvSpPr>
        <p:spPr>
          <a:xfrm rot="5400000">
            <a:off x="433389" y="-433388"/>
            <a:ext cx="6858001" cy="77247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8A1D9">
              <a:alpha val="80000"/>
            </a:srgbClr>
          </a:solidFill>
          <a:ln w="12700">
            <a:miter lim="400000"/>
          </a:ln>
        </p:spPr>
        <p:txBody>
          <a:bodyPr lIns="0" tIns="0" rIns="0" bIns="0" anchor="ctr"/>
          <a:lstStyle/>
          <a:p>
            <a:pPr lvl="0" algn="ctr">
              <a:defRPr>
                <a:solidFill>
                  <a:srgbClr val="FFFFFF"/>
                </a:solidFill>
              </a:defRPr>
            </a:pPr>
          </a:p>
        </p:txBody>
      </p:sp>
      <p:sp>
        <p:nvSpPr>
          <p:cNvPr id="39" name="Shape 39"/>
          <p:cNvSpPr/>
          <p:nvPr>
            <p:ph type="title"/>
          </p:nvPr>
        </p:nvSpPr>
        <p:spPr>
          <a:xfrm rot="19140000">
            <a:off x="426656" y="617856"/>
            <a:ext cx="5212081" cy="1092201"/>
          </a:xfrm>
          <a:prstGeom prst="rect">
            <a:avLst/>
          </a:prstGeom>
        </p:spPr>
        <p:txBody>
          <a:bodyPr lIns="0" tIns="0" rIns="0" bIns="0" anchor="b">
            <a:spAutoFit/>
          </a:bodyPr>
          <a:lstStyle>
            <a:lvl1pPr>
              <a:defRPr>
                <a:solidFill>
                  <a:srgbClr val="FFFFFF"/>
                </a:solidFill>
              </a:defRPr>
            </a:lvl1pPr>
          </a:lstStyle>
          <a:p>
            <a:pPr lvl="0">
              <a:defRPr b="0" cap="none" sz="1800">
                <a:solidFill>
                  <a:srgbClr val="000000"/>
                </a:solidFill>
              </a:defRPr>
            </a:pPr>
            <a:r>
              <a:rPr b="1" cap="all" sz="2800">
                <a:solidFill>
                  <a:srgbClr val="FFFFFF"/>
                </a:solidFill>
              </a:rPr>
              <a:t>Click to edit Master title style</a:t>
            </a:r>
          </a:p>
        </p:txBody>
      </p:sp>
      <p:sp>
        <p:nvSpPr>
          <p:cNvPr id="40" name="Shape 40"/>
          <p:cNvSpPr/>
          <p:nvPr>
            <p:ph type="body" idx="1"/>
          </p:nvPr>
        </p:nvSpPr>
        <p:spPr>
          <a:xfrm>
            <a:off x="4749551" y="2618912"/>
            <a:ext cx="3807780" cy="3324688"/>
          </a:xfrm>
          <a:prstGeom prst="rect">
            <a:avLst/>
          </a:prstGeom>
        </p:spPr>
        <p:txBody>
          <a:bodyPr/>
          <a:lstStyle>
            <a:lvl1pPr>
              <a:defRPr sz="3200"/>
            </a:lvl1pPr>
            <a:lvl2pPr marL="198555" indent="-198555">
              <a:defRPr sz="3200"/>
            </a:lvl2pPr>
            <a:lvl3pPr marL="457200" indent="-219455">
              <a:defRPr sz="3200"/>
            </a:lvl3pPr>
            <a:lvl4pPr marL="729691" indent="-263347">
              <a:defRPr sz="3200"/>
            </a:lvl4pPr>
            <a:lvl5pPr marL="963777" indent="-277977">
              <a:defRPr sz="3200"/>
            </a:lvl5pPr>
          </a:lstStyle>
          <a:p>
            <a:pPr lvl="0">
              <a:defRPr b="0" sz="1800"/>
            </a:pPr>
            <a:r>
              <a:rPr b="1" sz="3200"/>
              <a:t>Click to edit Master text styles</a:t>
            </a:r>
            <a:endParaRPr b="1" sz="3200"/>
          </a:p>
          <a:p>
            <a:pPr lvl="1">
              <a:defRPr b="0" sz="1800"/>
            </a:pPr>
            <a:r>
              <a:rPr b="1" sz="3200"/>
              <a:t>Second level</a:t>
            </a:r>
            <a:endParaRPr b="1" sz="3200"/>
          </a:p>
          <a:p>
            <a:pPr lvl="2">
              <a:defRPr b="0" sz="1800"/>
            </a:pPr>
            <a:r>
              <a:rPr b="1" sz="3200"/>
              <a:t>Third level</a:t>
            </a:r>
            <a:endParaRPr b="1" sz="3200"/>
          </a:p>
          <a:p>
            <a:pPr lvl="3">
              <a:defRPr b="0" sz="1800"/>
            </a:pPr>
            <a:r>
              <a:rPr b="1" sz="3200"/>
              <a:t>Fourth level</a:t>
            </a:r>
            <a:endParaRPr b="1" sz="3200"/>
          </a:p>
          <a:p>
            <a:pPr lvl="4">
              <a:defRPr b="0" sz="1800"/>
            </a:pPr>
            <a:r>
              <a:rPr b="1" sz="3200"/>
              <a:t>Fifth level</a:t>
            </a:r>
          </a:p>
        </p:txBody>
      </p:sp>
      <p:sp>
        <p:nvSpPr>
          <p:cNvPr id="41" name="Shape 41"/>
          <p:cNvSpPr/>
          <p:nvPr>
            <p:ph type="sldNum" sz="quarter" idx="2"/>
          </p:nvPr>
        </p:nvSpPr>
        <p:spPr>
          <a:prstGeom prst="rect">
            <a:avLst/>
          </a:prstGeom>
          <a:ln>
            <a:solidFill>
              <a:srgbClr val="434342"/>
            </a:solidFill>
          </a:ln>
        </p:spPr>
        <p:txBody>
          <a:bodyPr/>
          <a:lstStyle>
            <a:lvl1pPr>
              <a:defRPr>
                <a:solidFill>
                  <a:srgbClr val="434342"/>
                </a:solidFill>
              </a:defRPr>
            </a:lvl1p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43" name="Shape 43"/>
          <p:cNvSpPr/>
          <p:nvPr/>
        </p:nvSpPr>
        <p:spPr>
          <a:xfrm>
            <a:off x="0" y="2647950"/>
            <a:ext cx="3571875" cy="4210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96A1B"/>
          </a:solidFill>
          <a:ln w="12700">
            <a:miter lim="400000"/>
          </a:ln>
        </p:spPr>
        <p:txBody>
          <a:bodyPr lIns="0" tIns="0" rIns="0" bIns="0" anchor="ctr"/>
          <a:lstStyle/>
          <a:p>
            <a:pPr lvl="0" algn="ctr">
              <a:defRPr>
                <a:solidFill>
                  <a:srgbClr val="FFFFFF"/>
                </a:solidFill>
              </a:defRPr>
            </a:pPr>
          </a:p>
        </p:txBody>
      </p:sp>
      <p:sp>
        <p:nvSpPr>
          <p:cNvPr id="44" name="Shape 44"/>
          <p:cNvSpPr/>
          <p:nvPr/>
        </p:nvSpPr>
        <p:spPr>
          <a:xfrm>
            <a:off x="0" y="5048250"/>
            <a:ext cx="3571876" cy="1809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2326" y="0"/>
                </a:lnTo>
                <a:lnTo>
                  <a:pt x="21600" y="21600"/>
                </a:lnTo>
                <a:lnTo>
                  <a:pt x="0" y="21600"/>
                </a:lnTo>
                <a:close/>
              </a:path>
            </a:pathLst>
          </a:custGeom>
          <a:solidFill>
            <a:srgbClr val="08A1D9">
              <a:alpha val="80000"/>
            </a:srgbClr>
          </a:solidFill>
          <a:ln w="12700">
            <a:miter lim="400000"/>
          </a:ln>
        </p:spPr>
        <p:txBody>
          <a:bodyPr lIns="0" tIns="0" rIns="0" bIns="0" anchor="ctr"/>
          <a:lstStyle/>
          <a:p>
            <a:pPr lvl="0" algn="ctr">
              <a:defRPr>
                <a:solidFill>
                  <a:srgbClr val="FFFFFF"/>
                </a:solidFill>
              </a:defRPr>
            </a:pPr>
          </a:p>
        </p:txBody>
      </p:sp>
      <p:sp>
        <p:nvSpPr>
          <p:cNvPr id="45" name="Shape 45"/>
          <p:cNvSpPr/>
          <p:nvPr>
            <p:ph type="title"/>
          </p:nvPr>
        </p:nvSpPr>
        <p:spPr>
          <a:xfrm rot="19140000">
            <a:off x="357915" y="879592"/>
            <a:ext cx="5486401" cy="955041"/>
          </a:xfrm>
          <a:prstGeom prst="rect">
            <a:avLst/>
          </a:prstGeom>
        </p:spPr>
        <p:txBody>
          <a:bodyPr anchor="b">
            <a:spAutoFit/>
          </a:bodyPr>
          <a:lstStyle/>
          <a:p>
            <a:pPr lvl="0">
              <a:defRPr b="0" cap="none" sz="1800"/>
            </a:pPr>
            <a:r>
              <a:rPr b="1" cap="all" sz="2800"/>
              <a:t>Click to edit Master title style</a:t>
            </a:r>
          </a:p>
        </p:txBody>
      </p:sp>
      <p:sp>
        <p:nvSpPr>
          <p:cNvPr id="46" name="Shape 46"/>
          <p:cNvSpPr/>
          <p:nvPr>
            <p:ph type="body" idx="1"/>
          </p:nvPr>
        </p:nvSpPr>
        <p:spPr>
          <a:xfrm rot="19140000">
            <a:off x="1143479" y="2180528"/>
            <a:ext cx="6096545" cy="740665"/>
          </a:xfrm>
          <a:prstGeom prst="rect">
            <a:avLst/>
          </a:prstGeom>
        </p:spPr>
        <p:txBody>
          <a:bodyPr/>
          <a:lstStyle>
            <a:lvl1pPr marL="0" indent="0">
              <a:defRPr sz="1400">
                <a:solidFill>
                  <a:srgbClr val="434342"/>
                </a:solidFill>
              </a:defRPr>
            </a:lvl1pPr>
          </a:lstStyle>
          <a:p>
            <a:pPr lvl="0">
              <a:defRPr b="0" sz="1800">
                <a:solidFill>
                  <a:srgbClr val="000000"/>
                </a:solidFill>
              </a:defRPr>
            </a:pPr>
            <a:r>
              <a:rPr b="1" sz="1400">
                <a:solidFill>
                  <a:srgbClr val="434342"/>
                </a:solidFill>
              </a:rPr>
              <a:t>Click to edit Master text styles</a:t>
            </a:r>
          </a:p>
        </p:txBody>
      </p:sp>
      <p:sp>
        <p:nvSpPr>
          <p:cNvPr id="47" name="Shape 4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2383" y="5050633"/>
            <a:ext cx="3574259" cy="18073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 y="21600"/>
                </a:moveTo>
                <a:lnTo>
                  <a:pt x="0" y="0"/>
                </a:lnTo>
                <a:lnTo>
                  <a:pt x="12361" y="0"/>
                </a:lnTo>
                <a:lnTo>
                  <a:pt x="21600" y="21600"/>
                </a:lnTo>
                <a:lnTo>
                  <a:pt x="14" y="21600"/>
                </a:lnTo>
                <a:close/>
              </a:path>
            </a:pathLst>
          </a:custGeom>
          <a:solidFill>
            <a:srgbClr val="F96A1B"/>
          </a:solidFill>
          <a:ln w="12700">
            <a:miter lim="400000"/>
          </a:ln>
        </p:spPr>
        <p:txBody>
          <a:bodyPr lIns="0" tIns="0" rIns="0" bIns="0" anchor="ctr"/>
          <a:lstStyle/>
          <a:p>
            <a:pPr lvl="0" algn="ctr">
              <a:defRPr>
                <a:solidFill>
                  <a:srgbClr val="FFFFFF"/>
                </a:solidFill>
              </a:defRPr>
            </a:pPr>
          </a:p>
        </p:txBody>
      </p:sp>
      <p:sp>
        <p:nvSpPr>
          <p:cNvPr id="3" name="Shape 3"/>
          <p:cNvSpPr/>
          <p:nvPr/>
        </p:nvSpPr>
        <p:spPr>
          <a:xfrm>
            <a:off x="-2380" y="5051292"/>
            <a:ext cx="9146380" cy="18067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820" y="0"/>
                </a:lnTo>
                <a:lnTo>
                  <a:pt x="21600" y="11"/>
                </a:lnTo>
                <a:lnTo>
                  <a:pt x="21600" y="21600"/>
                </a:lnTo>
                <a:lnTo>
                  <a:pt x="0" y="21600"/>
                </a:lnTo>
                <a:close/>
              </a:path>
            </a:pathLst>
          </a:custGeom>
          <a:solidFill>
            <a:srgbClr val="08A1D9">
              <a:alpha val="80000"/>
            </a:srgbClr>
          </a:solidFill>
          <a:ln w="12700">
            <a:miter lim="400000"/>
          </a:ln>
        </p:spPr>
        <p:txBody>
          <a:bodyPr lIns="0" tIns="0" rIns="0" bIns="0" anchor="ctr"/>
          <a:lstStyle/>
          <a:p>
            <a:pPr lvl="0" algn="ctr">
              <a:defRPr>
                <a:solidFill>
                  <a:srgbClr val="FFFFFF"/>
                </a:solidFill>
              </a:defRPr>
            </a:pPr>
          </a:p>
        </p:txBody>
      </p:sp>
      <p:sp>
        <p:nvSpPr>
          <p:cNvPr id="4" name="Shape 4"/>
          <p:cNvSpPr/>
          <p:nvPr>
            <p:ph type="title"/>
          </p:nvPr>
        </p:nvSpPr>
        <p:spPr>
          <a:xfrm>
            <a:off x="822960" y="179532"/>
            <a:ext cx="7520941" cy="92109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b="0" cap="none" sz="1800"/>
            </a:pPr>
            <a:r>
              <a:rPr b="1" cap="all" sz="2800"/>
              <a:t>Click to edit Master title style</a:t>
            </a:r>
          </a:p>
        </p:txBody>
      </p:sp>
      <p:sp>
        <p:nvSpPr>
          <p:cNvPr id="5" name="Shape 5"/>
          <p:cNvSpPr/>
          <p:nvPr>
            <p:ph type="body" idx="1"/>
          </p:nvPr>
        </p:nvSpPr>
        <p:spPr>
          <a:xfrm>
            <a:off x="822960" y="1100627"/>
            <a:ext cx="7520941" cy="52943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b="0" sz="1800"/>
            </a:pPr>
            <a:r>
              <a:rPr b="1" sz="1600"/>
              <a:t>Click to edit Master text styles</a:t>
            </a:r>
            <a:endParaRPr b="1" sz="1600"/>
          </a:p>
          <a:p>
            <a:pPr lvl="1">
              <a:defRPr b="0" sz="1800"/>
            </a:pPr>
            <a:r>
              <a:rPr b="1" sz="1600"/>
              <a:t>Second level</a:t>
            </a:r>
            <a:endParaRPr b="1" sz="1600"/>
          </a:p>
          <a:p>
            <a:pPr lvl="2">
              <a:defRPr b="0" sz="1800"/>
            </a:pPr>
            <a:r>
              <a:rPr b="1" sz="1600"/>
              <a:t>Third level</a:t>
            </a:r>
            <a:endParaRPr b="1" sz="1600"/>
          </a:p>
          <a:p>
            <a:pPr lvl="3">
              <a:defRPr b="0" sz="1800"/>
            </a:pPr>
            <a:r>
              <a:rPr b="1" sz="1600"/>
              <a:t>Fourth level</a:t>
            </a:r>
            <a:endParaRPr b="1" sz="1600"/>
          </a:p>
          <a:p>
            <a:pPr lvl="4">
              <a:defRPr b="0" sz="1800"/>
            </a:pPr>
            <a:r>
              <a:rPr b="1" sz="1600"/>
              <a:t>Fifth level</a:t>
            </a:r>
          </a:p>
        </p:txBody>
      </p:sp>
      <p:sp>
        <p:nvSpPr>
          <p:cNvPr id="6" name="Shape 6"/>
          <p:cNvSpPr/>
          <p:nvPr>
            <p:ph type="sldNum" sz="quarter" idx="2"/>
          </p:nvPr>
        </p:nvSpPr>
        <p:spPr>
          <a:xfrm>
            <a:off x="8401038" y="6170822"/>
            <a:ext cx="502921" cy="502921"/>
          </a:xfrm>
          <a:prstGeom prst="rect">
            <a:avLst/>
          </a:prstGeom>
          <a:ln w="19050">
            <a:solidFill>
              <a:srgbClr val="FFFFFF"/>
            </a:solidFill>
          </a:ln>
        </p:spPr>
        <p:txBody>
          <a:bodyPr lIns="9144" tIns="9144" rIns="9144" bIns="9144" anchor="ctr">
            <a:normAutofit fontScale="100000" lnSpcReduction="0"/>
          </a:bodyPr>
          <a:lstStyle>
            <a:lvl1pPr algn="ctr">
              <a:defRPr sz="1600">
                <a:solidFill>
                  <a:srgbClr val="FFFFFF"/>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defRPr b="1" cap="all" sz="2800">
          <a:latin typeface="Franklin Gothic Medium"/>
          <a:ea typeface="Franklin Gothic Medium"/>
          <a:cs typeface="Franklin Gothic Medium"/>
          <a:sym typeface="Franklin Gothic Medium"/>
        </a:defRPr>
      </a:lvl1pPr>
      <a:lvl2pPr>
        <a:defRPr b="1" cap="all" sz="2800">
          <a:latin typeface="Franklin Gothic Medium"/>
          <a:ea typeface="Franklin Gothic Medium"/>
          <a:cs typeface="Franklin Gothic Medium"/>
          <a:sym typeface="Franklin Gothic Medium"/>
        </a:defRPr>
      </a:lvl2pPr>
      <a:lvl3pPr>
        <a:defRPr b="1" cap="all" sz="2800">
          <a:latin typeface="Franklin Gothic Medium"/>
          <a:ea typeface="Franklin Gothic Medium"/>
          <a:cs typeface="Franklin Gothic Medium"/>
          <a:sym typeface="Franklin Gothic Medium"/>
        </a:defRPr>
      </a:lvl3pPr>
      <a:lvl4pPr>
        <a:defRPr b="1" cap="all" sz="2800">
          <a:latin typeface="Franklin Gothic Medium"/>
          <a:ea typeface="Franklin Gothic Medium"/>
          <a:cs typeface="Franklin Gothic Medium"/>
          <a:sym typeface="Franklin Gothic Medium"/>
        </a:defRPr>
      </a:lvl4pPr>
      <a:lvl5pPr>
        <a:defRPr b="1" cap="all" sz="2800">
          <a:latin typeface="Franklin Gothic Medium"/>
          <a:ea typeface="Franklin Gothic Medium"/>
          <a:cs typeface="Franklin Gothic Medium"/>
          <a:sym typeface="Franklin Gothic Medium"/>
        </a:defRPr>
      </a:lvl5pPr>
      <a:lvl6pPr>
        <a:defRPr b="1" cap="all" sz="2800">
          <a:latin typeface="Franklin Gothic Medium"/>
          <a:ea typeface="Franklin Gothic Medium"/>
          <a:cs typeface="Franklin Gothic Medium"/>
          <a:sym typeface="Franklin Gothic Medium"/>
        </a:defRPr>
      </a:lvl6pPr>
      <a:lvl7pPr>
        <a:defRPr b="1" cap="all" sz="2800">
          <a:latin typeface="Franklin Gothic Medium"/>
          <a:ea typeface="Franklin Gothic Medium"/>
          <a:cs typeface="Franklin Gothic Medium"/>
          <a:sym typeface="Franklin Gothic Medium"/>
        </a:defRPr>
      </a:lvl7pPr>
      <a:lvl8pPr>
        <a:defRPr b="1" cap="all" sz="2800">
          <a:latin typeface="Franklin Gothic Medium"/>
          <a:ea typeface="Franklin Gothic Medium"/>
          <a:cs typeface="Franklin Gothic Medium"/>
          <a:sym typeface="Franklin Gothic Medium"/>
        </a:defRPr>
      </a:lvl8pPr>
      <a:lvl9pPr>
        <a:defRPr b="1" cap="all" sz="2800">
          <a:latin typeface="Franklin Gothic Medium"/>
          <a:ea typeface="Franklin Gothic Medium"/>
          <a:cs typeface="Franklin Gothic Medium"/>
          <a:sym typeface="Franklin Gothic Medium"/>
        </a:defRPr>
      </a:lvl9pPr>
    </p:titleStyle>
    <p:bodyStyle>
      <a:lvl1pPr marL="342900" indent="-342900">
        <a:spcBef>
          <a:spcPts val="800"/>
        </a:spcBef>
        <a:defRPr b="1" sz="1600">
          <a:latin typeface="Franklin Gothic Book"/>
          <a:ea typeface="Franklin Gothic Book"/>
          <a:cs typeface="Franklin Gothic Book"/>
          <a:sym typeface="Franklin Gothic Book"/>
        </a:defRPr>
      </a:lvl1pPr>
      <a:lvl2pPr marL="173736" indent="-173736">
        <a:spcBef>
          <a:spcPts val="800"/>
        </a:spcBef>
        <a:buSzPct val="100000"/>
        <a:buChar char="▪"/>
        <a:defRPr b="1" sz="1600">
          <a:latin typeface="Franklin Gothic Book"/>
          <a:ea typeface="Franklin Gothic Book"/>
          <a:cs typeface="Franklin Gothic Book"/>
          <a:sym typeface="Franklin Gothic Book"/>
        </a:defRPr>
      </a:lvl2pPr>
      <a:lvl3pPr marL="402336" indent="-164591">
        <a:spcBef>
          <a:spcPts val="800"/>
        </a:spcBef>
        <a:buSzPct val="100000"/>
        <a:buChar char="▪"/>
        <a:defRPr b="1" sz="1600">
          <a:latin typeface="Franklin Gothic Book"/>
          <a:ea typeface="Franklin Gothic Book"/>
          <a:cs typeface="Franklin Gothic Book"/>
          <a:sym typeface="Franklin Gothic Book"/>
        </a:defRPr>
      </a:lvl3pPr>
      <a:lvl4pPr marL="630936" indent="-164591">
        <a:spcBef>
          <a:spcPts val="800"/>
        </a:spcBef>
        <a:buSzPct val="100000"/>
        <a:buChar char="▪"/>
        <a:defRPr b="1" sz="1600">
          <a:latin typeface="Franklin Gothic Book"/>
          <a:ea typeface="Franklin Gothic Book"/>
          <a:cs typeface="Franklin Gothic Book"/>
          <a:sym typeface="Franklin Gothic Book"/>
        </a:defRPr>
      </a:lvl4pPr>
      <a:lvl5pPr marL="859536" indent="-173736">
        <a:spcBef>
          <a:spcPts val="800"/>
        </a:spcBef>
        <a:buSzPct val="100000"/>
        <a:buChar char="▪"/>
        <a:defRPr b="1" sz="1600">
          <a:latin typeface="Franklin Gothic Book"/>
          <a:ea typeface="Franklin Gothic Book"/>
          <a:cs typeface="Franklin Gothic Book"/>
          <a:sym typeface="Franklin Gothic Book"/>
        </a:defRPr>
      </a:lvl5pPr>
      <a:lvl6pPr marL="1122099" indent="-198555">
        <a:spcBef>
          <a:spcPts val="800"/>
        </a:spcBef>
        <a:buSzPct val="100000"/>
        <a:buChar char="▪"/>
        <a:defRPr b="1" sz="1600">
          <a:latin typeface="Franklin Gothic Book"/>
          <a:ea typeface="Franklin Gothic Book"/>
          <a:cs typeface="Franklin Gothic Book"/>
          <a:sym typeface="Franklin Gothic Book"/>
        </a:defRPr>
      </a:lvl6pPr>
      <a:lvl7pPr marL="1376825" indent="-188105">
        <a:spcBef>
          <a:spcPts val="800"/>
        </a:spcBef>
        <a:buSzPct val="100000"/>
        <a:buChar char="▪"/>
        <a:defRPr b="1" sz="1600">
          <a:latin typeface="Franklin Gothic Book"/>
          <a:ea typeface="Franklin Gothic Book"/>
          <a:cs typeface="Franklin Gothic Book"/>
          <a:sym typeface="Franklin Gothic Book"/>
        </a:defRPr>
      </a:lvl7pPr>
      <a:lvl8pPr marL="1605425" indent="-188105">
        <a:spcBef>
          <a:spcPts val="800"/>
        </a:spcBef>
        <a:buSzPct val="100000"/>
        <a:buChar char="▪"/>
        <a:defRPr b="1" sz="1600">
          <a:latin typeface="Franklin Gothic Book"/>
          <a:ea typeface="Franklin Gothic Book"/>
          <a:cs typeface="Franklin Gothic Book"/>
          <a:sym typeface="Franklin Gothic Book"/>
        </a:defRPr>
      </a:lvl8pPr>
      <a:lvl9pPr marL="1815737" indent="-188105">
        <a:spcBef>
          <a:spcPts val="800"/>
        </a:spcBef>
        <a:buSzPct val="100000"/>
        <a:buChar char="▪"/>
        <a:defRPr b="1" sz="1600">
          <a:latin typeface="Franklin Gothic Book"/>
          <a:ea typeface="Franklin Gothic Book"/>
          <a:cs typeface="Franklin Gothic Book"/>
          <a:sym typeface="Franklin Gothic Book"/>
        </a:defRPr>
      </a:lvl9pPr>
    </p:bodyStyle>
    <p:otherStyle>
      <a:lvl1pPr algn="ctr">
        <a:defRPr sz="1600">
          <a:solidFill>
            <a:schemeClr val="tx1"/>
          </a:solidFill>
          <a:latin typeface="+mn-lt"/>
          <a:ea typeface="+mn-ea"/>
          <a:cs typeface="+mn-cs"/>
          <a:sym typeface="Franklin Gothic Book"/>
        </a:defRPr>
      </a:lvl1pPr>
      <a:lvl2pPr indent="457200" algn="ctr">
        <a:defRPr sz="1600">
          <a:solidFill>
            <a:schemeClr val="tx1"/>
          </a:solidFill>
          <a:latin typeface="+mn-lt"/>
          <a:ea typeface="+mn-ea"/>
          <a:cs typeface="+mn-cs"/>
          <a:sym typeface="Franklin Gothic Book"/>
        </a:defRPr>
      </a:lvl2pPr>
      <a:lvl3pPr indent="914400" algn="ctr">
        <a:defRPr sz="1600">
          <a:solidFill>
            <a:schemeClr val="tx1"/>
          </a:solidFill>
          <a:latin typeface="+mn-lt"/>
          <a:ea typeface="+mn-ea"/>
          <a:cs typeface="+mn-cs"/>
          <a:sym typeface="Franklin Gothic Book"/>
        </a:defRPr>
      </a:lvl3pPr>
      <a:lvl4pPr indent="1371600" algn="ctr">
        <a:defRPr sz="1600">
          <a:solidFill>
            <a:schemeClr val="tx1"/>
          </a:solidFill>
          <a:latin typeface="+mn-lt"/>
          <a:ea typeface="+mn-ea"/>
          <a:cs typeface="+mn-cs"/>
          <a:sym typeface="Franklin Gothic Book"/>
        </a:defRPr>
      </a:lvl4pPr>
      <a:lvl5pPr indent="1828800" algn="ctr">
        <a:defRPr sz="1600">
          <a:solidFill>
            <a:schemeClr val="tx1"/>
          </a:solidFill>
          <a:latin typeface="+mn-lt"/>
          <a:ea typeface="+mn-ea"/>
          <a:cs typeface="+mn-cs"/>
          <a:sym typeface="Franklin Gothic Book"/>
        </a:defRPr>
      </a:lvl5pPr>
      <a:lvl6pPr indent="2286000" algn="ctr">
        <a:defRPr sz="1600">
          <a:solidFill>
            <a:schemeClr val="tx1"/>
          </a:solidFill>
          <a:latin typeface="+mn-lt"/>
          <a:ea typeface="+mn-ea"/>
          <a:cs typeface="+mn-cs"/>
          <a:sym typeface="Franklin Gothic Book"/>
        </a:defRPr>
      </a:lvl6pPr>
      <a:lvl7pPr indent="2743200" algn="ctr">
        <a:defRPr sz="1600">
          <a:solidFill>
            <a:schemeClr val="tx1"/>
          </a:solidFill>
          <a:latin typeface="+mn-lt"/>
          <a:ea typeface="+mn-ea"/>
          <a:cs typeface="+mn-cs"/>
          <a:sym typeface="Franklin Gothic Book"/>
        </a:defRPr>
      </a:lvl7pPr>
      <a:lvl8pPr indent="3200400" algn="ctr">
        <a:defRPr sz="1600">
          <a:solidFill>
            <a:schemeClr val="tx1"/>
          </a:solidFill>
          <a:latin typeface="+mn-lt"/>
          <a:ea typeface="+mn-ea"/>
          <a:cs typeface="+mn-cs"/>
          <a:sym typeface="Franklin Gothic Book"/>
        </a:defRPr>
      </a:lvl8pPr>
      <a:lvl9pPr indent="3657600" algn="ctr">
        <a:defRPr sz="1600">
          <a:solidFill>
            <a:schemeClr val="tx1"/>
          </a:solidFill>
          <a:latin typeface="+mn-lt"/>
          <a:ea typeface="+mn-ea"/>
          <a:cs typeface="+mn-cs"/>
          <a:sym typeface="Franklin Gothic Book"/>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rincetonreview.com/vocab-minute.aspx" TargetMode="External"/><Relationship Id="rId3" Type="http://schemas.openxmlformats.org/officeDocument/2006/relationships/image" Target="../media/image2.jpeg"/><Relationship Id="rId4" Type="http://schemas.openxmlformats.org/officeDocument/2006/relationships/slide" Target="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businessballs.com/stories.htm#big%20rocks%20in%20first%20time%20management%20story"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1eTtzH_4gP8" TargetMode="External"/><Relationship Id="rId3"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psychology.about.com/od/cindex/g/clustering.htm"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psychology.about.com/od/cindex/g/clustering.htm"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rot="19140000">
            <a:off x="817112" y="1730402"/>
            <a:ext cx="5648624" cy="1204307"/>
          </a:xfrm>
          <a:prstGeom prst="rect">
            <a:avLst/>
          </a:prstGeom>
        </p:spPr>
        <p:txBody>
          <a:bodyPr lIns="0" tIns="0" rIns="0" bIns="0">
            <a:normAutofit fontScale="100000" lnSpcReduction="0"/>
          </a:bodyPr>
          <a:lstStyle/>
          <a:p>
            <a:pPr lvl="0">
              <a:defRPr b="0" cap="none" sz="1800"/>
            </a:pPr>
            <a:r>
              <a:rPr b="1" cap="all" sz="3200"/>
              <a:t>9 Types of Mnemonics</a:t>
            </a:r>
          </a:p>
        </p:txBody>
      </p:sp>
      <p:sp>
        <p:nvSpPr>
          <p:cNvPr id="60" name="Shape 60"/>
          <p:cNvSpPr/>
          <p:nvPr>
            <p:ph type="body" idx="1"/>
          </p:nvPr>
        </p:nvSpPr>
        <p:spPr>
          <a:xfrm rot="19140000">
            <a:off x="1212276" y="2470925"/>
            <a:ext cx="6511133" cy="329260"/>
          </a:xfrm>
          <a:prstGeom prst="rect">
            <a:avLst/>
          </a:prstGeom>
        </p:spPr>
        <p:txBody>
          <a:bodyPr/>
          <a:lstStyle/>
          <a:p>
            <a:pPr lvl="0">
              <a:defRPr cap="none" spc="0" sz="1800"/>
            </a:pPr>
            <a:r>
              <a:rPr cap="all" spc="400" sz="1400"/>
              <a:t>For Better Memory</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body" idx="1"/>
          </p:nvPr>
        </p:nvSpPr>
        <p:spPr>
          <a:xfrm>
            <a:off x="304800" y="0"/>
            <a:ext cx="8001000" cy="6096000"/>
          </a:xfrm>
          <a:prstGeom prst="rect">
            <a:avLst/>
          </a:prstGeom>
        </p:spPr>
        <p:txBody>
          <a:bodyPr/>
          <a:lstStyle/>
          <a:p>
            <a:pPr lvl="0" marL="318897" indent="-318897" defTabSz="850391">
              <a:spcBef>
                <a:spcPts val="700"/>
              </a:spcBef>
              <a:defRPr b="0" sz="1800"/>
            </a:pPr>
            <a:r>
              <a:rPr b="1" sz="3348"/>
              <a:t>Dog     house	  nut				six</a:t>
            </a:r>
            <a:endParaRPr b="1" sz="3348"/>
          </a:p>
          <a:p>
            <a:pPr lvl="0" marL="318897" indent="-318897" defTabSz="850391">
              <a:spcBef>
                <a:spcPts val="700"/>
              </a:spcBef>
              <a:defRPr b="0" sz="1800"/>
            </a:pPr>
            <a:r>
              <a:rPr b="1" sz="3348"/>
              <a:t>wolf     tent        carrot       car        nine</a:t>
            </a:r>
            <a:endParaRPr b="1" sz="3348"/>
          </a:p>
          <a:p>
            <a:pPr lvl="0" marL="318897" indent="-318897" defTabSz="850391">
              <a:spcBef>
                <a:spcPts val="700"/>
              </a:spcBef>
              <a:defRPr b="0" sz="1800"/>
            </a:pPr>
            <a:r>
              <a:rPr b="1" sz="3348"/>
              <a:t>pug     trailer      celery      truck     sing</a:t>
            </a:r>
            <a:endParaRPr b="1" sz="3348"/>
          </a:p>
          <a:p>
            <a:pPr lvl="0" marL="318897" indent="-318897" defTabSz="850391">
              <a:spcBef>
                <a:spcPts val="700"/>
              </a:spcBef>
              <a:defRPr b="0" sz="1800"/>
            </a:pPr>
            <a:r>
              <a:rPr b="1" sz="3348"/>
              <a:t>Hug                     chop                     swim</a:t>
            </a:r>
            <a:endParaRPr b="1" sz="3348"/>
          </a:p>
          <a:p>
            <a:pPr lvl="0" marL="318897" indent="-318897" defTabSz="850391">
              <a:spcBef>
                <a:spcPts val="700"/>
              </a:spcBef>
              <a:defRPr b="0" sz="1800"/>
            </a:pPr>
            <a:r>
              <a:rPr b="1" sz="3348"/>
              <a:t>bug			    donut 			 jump</a:t>
            </a:r>
            <a:endParaRPr b="1" sz="3348"/>
          </a:p>
          <a:p>
            <a:pPr lvl="0" marL="318897" indent="-318897" defTabSz="850391">
              <a:spcBef>
                <a:spcPts val="700"/>
              </a:spcBef>
              <a:defRPr b="0" sz="1800"/>
            </a:pPr>
            <a:r>
              <a:rPr b="1" sz="3348"/>
              <a:t>				     yam 			 flip</a:t>
            </a:r>
            <a:endParaRPr b="1" sz="3348"/>
          </a:p>
          <a:p>
            <a:pPr lvl="0" marL="318897" indent="-318897" defTabSz="850391">
              <a:spcBef>
                <a:spcPts val="700"/>
              </a:spcBef>
              <a:defRPr b="0" sz="1800"/>
            </a:pPr>
            <a:r>
              <a:rPr b="1" sz="3348"/>
              <a:t>in  on                   clam         pencil    did</a:t>
            </a:r>
            <a:endParaRPr b="1" sz="3348"/>
          </a:p>
          <a:p>
            <a:pPr lvl="0" marL="318897" indent="-318897" defTabSz="850391">
              <a:spcBef>
                <a:spcPts val="700"/>
              </a:spcBef>
              <a:defRPr b="0" sz="1800"/>
            </a:pPr>
            <a:r>
              <a:rPr b="1" sz="3348"/>
              <a:t>				    banana</a:t>
            </a:r>
            <a:endParaRPr b="1" sz="3348"/>
          </a:p>
          <a:p>
            <a:pPr lvl="0" marL="318897" indent="-318897" defTabSz="850391">
              <a:spcBef>
                <a:spcPts val="700"/>
              </a:spcBef>
              <a:defRPr b="0" sz="1800"/>
            </a:pPr>
            <a:r>
              <a:rPr b="1" sz="3348"/>
              <a:t>oak    pretty  brown  shirt       torn  sleeve</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nvSpPr>
        <p:spPr>
          <a:xfrm>
            <a:off x="228600" y="0"/>
            <a:ext cx="8686800" cy="58605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508000" indent="-508000">
              <a:buSzPct val="100000"/>
              <a:buFont typeface="Arial"/>
              <a:buChar char="•"/>
            </a:pPr>
            <a:r>
              <a:rPr b="1" sz="3200"/>
              <a:t>Mnemonics</a:t>
            </a:r>
            <a:r>
              <a:rPr sz="3200"/>
              <a:t> are memory devices that help learners recall larger pieces of information, especially in the form of lists like characteristics, steps, stages, parts, etc.</a:t>
            </a:r>
            <a:endParaRPr sz="3200"/>
          </a:p>
          <a:p>
            <a:pPr lvl="0"/>
            <a:r>
              <a:rPr sz="3200"/>
              <a:t> </a:t>
            </a:r>
            <a:endParaRPr sz="3200"/>
          </a:p>
          <a:p>
            <a:pPr lvl="0" marL="508000" indent="-508000">
              <a:buSzPct val="100000"/>
              <a:buFont typeface="Arial"/>
              <a:buChar char="•"/>
            </a:pPr>
            <a:r>
              <a:rPr sz="3200"/>
              <a:t>In 1967  a study by Gerald R. Miller that mnemonics increased recall. </a:t>
            </a:r>
            <a:endParaRPr sz="3200"/>
          </a:p>
          <a:p>
            <a:pPr lvl="0"/>
            <a:r>
              <a:rPr sz="3200"/>
              <a:t> </a:t>
            </a:r>
            <a:endParaRPr sz="3200"/>
          </a:p>
          <a:p>
            <a:pPr lvl="0" marL="508000" indent="-508000" algn="ctr">
              <a:buSzPct val="100000"/>
              <a:buFont typeface="Arial"/>
              <a:buChar char="•"/>
            </a:pPr>
            <a:r>
              <a:rPr sz="3200"/>
              <a:t>He found that students who regularly used mnemonic devices </a:t>
            </a:r>
            <a:r>
              <a:rPr b="1" i="1" sz="3200"/>
              <a:t>increased test scores up to </a:t>
            </a:r>
            <a:r>
              <a:rPr b="1" i="1" sz="6000"/>
              <a:t>77%!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86">
                                            <p:bg/>
                                          </p:spTgt>
                                        </p:tgtEl>
                                        <p:attrNameLst>
                                          <p:attrName>style.visibility</p:attrName>
                                        </p:attrNameLst>
                                      </p:cBhvr>
                                      <p:to>
                                        <p:strVal val="visible"/>
                                      </p:to>
                                    </p:set>
                                    <p:anim calcmode="lin" valueType="num">
                                      <p:cBhvr>
                                        <p:cTn id="7" dur="500" fill="hold"/>
                                        <p:tgtEl>
                                          <p:spTgt spid="86">
                                            <p:bg/>
                                          </p:spTgt>
                                        </p:tgtEl>
                                        <p:attrNameLst>
                                          <p:attrName>ppt_x</p:attrName>
                                        </p:attrNameLst>
                                      </p:cBhvr>
                                      <p:tavLst>
                                        <p:tav tm="0">
                                          <p:val>
                                            <p:strVal val="#ppt_x"/>
                                          </p:val>
                                        </p:tav>
                                        <p:tav tm="100000">
                                          <p:val>
                                            <p:strVal val="#ppt_x"/>
                                          </p:val>
                                        </p:tav>
                                      </p:tavLst>
                                    </p:anim>
                                    <p:anim calcmode="lin" valueType="num">
                                      <p:cBhvr>
                                        <p:cTn id="8" dur="500" fill="hold"/>
                                        <p:tgtEl>
                                          <p:spTgt spid="86">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86">
                                            <p:txEl>
                                              <p:pRg st="0" end="0"/>
                                            </p:txEl>
                                          </p:spTgt>
                                        </p:tgtEl>
                                        <p:attrNameLst>
                                          <p:attrName>style.visibility</p:attrName>
                                        </p:attrNameLst>
                                      </p:cBhvr>
                                      <p:to>
                                        <p:strVal val="visible"/>
                                      </p:to>
                                    </p:set>
                                    <p:anim calcmode="lin" valueType="num">
                                      <p:cBhvr>
                                        <p:cTn id="11"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nodeType="afterEffect" presetClass="entr" presetSubtype="4" presetID="2" grpId="1" fill="hold">
                                  <p:stCondLst>
                                    <p:cond delay="0"/>
                                  </p:stCondLst>
                                  <p:iterate type="el" backwards="0">
                                    <p:tmAbs val="0"/>
                                  </p:iterate>
                                  <p:childTnLst>
                                    <p:set>
                                      <p:cBhvr>
                                        <p:cTn id="15" fill="hold"/>
                                        <p:tgtEl>
                                          <p:spTgt spid="86">
                                            <p:txEl>
                                              <p:pRg st="1" end="1"/>
                                            </p:txEl>
                                          </p:spTgt>
                                        </p:tgtEl>
                                        <p:attrNameLst>
                                          <p:attrName>style.visibility</p:attrName>
                                        </p:attrNameLst>
                                      </p:cBhvr>
                                      <p:to>
                                        <p:strVal val="visible"/>
                                      </p:to>
                                    </p:set>
                                    <p:anim calcmode="lin" valueType="num">
                                      <p:cBhvr>
                                        <p:cTn id="16" dur="500" fill="hold"/>
                                        <p:tgtEl>
                                          <p:spTgt spid="86">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4" presetID="2" grpId="1" fill="hold">
                                  <p:stCondLst>
                                    <p:cond delay="0"/>
                                  </p:stCondLst>
                                  <p:iterate type="el" backwards="0">
                                    <p:tmAbs val="0"/>
                                  </p:iterate>
                                  <p:childTnLst>
                                    <p:set>
                                      <p:cBhvr>
                                        <p:cTn id="21" fill="hold"/>
                                        <p:tgtEl>
                                          <p:spTgt spid="86">
                                            <p:txEl>
                                              <p:pRg st="2" end="2"/>
                                            </p:txEl>
                                          </p:spTgt>
                                        </p:tgtEl>
                                        <p:attrNameLst>
                                          <p:attrName>style.visibility</p:attrName>
                                        </p:attrNameLst>
                                      </p:cBhvr>
                                      <p:to>
                                        <p:strVal val="visible"/>
                                      </p:to>
                                    </p:set>
                                    <p:anim calcmode="lin" valueType="num">
                                      <p:cBhvr>
                                        <p:cTn id="22" dur="500" fill="hold"/>
                                        <p:tgtEl>
                                          <p:spTgt spid="8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1" fill="hold">
                                  <p:stCondLst>
                                    <p:cond delay="0"/>
                                  </p:stCondLst>
                                  <p:iterate type="el" backwards="0">
                                    <p:tmAbs val="0"/>
                                  </p:iterate>
                                  <p:childTnLst>
                                    <p:set>
                                      <p:cBhvr>
                                        <p:cTn id="27" fill="hold"/>
                                        <p:tgtEl>
                                          <p:spTgt spid="86">
                                            <p:txEl>
                                              <p:pRg st="3" end="3"/>
                                            </p:txEl>
                                          </p:spTgt>
                                        </p:tgtEl>
                                        <p:attrNameLst>
                                          <p:attrName>style.visibility</p:attrName>
                                        </p:attrNameLst>
                                      </p:cBhvr>
                                      <p:to>
                                        <p:strVal val="visible"/>
                                      </p:to>
                                    </p:set>
                                    <p:anim calcmode="lin" valueType="num">
                                      <p:cBhvr>
                                        <p:cTn id="28" dur="500" fill="hold"/>
                                        <p:tgtEl>
                                          <p:spTgt spid="86">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86">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nodeType="afterEffect" presetClass="entr" presetSubtype="4" presetID="2" grpId="1" fill="hold">
                                  <p:stCondLst>
                                    <p:cond delay="0"/>
                                  </p:stCondLst>
                                  <p:iterate type="el" backwards="0">
                                    <p:tmAbs val="0"/>
                                  </p:iterate>
                                  <p:childTnLst>
                                    <p:set>
                                      <p:cBhvr>
                                        <p:cTn id="32" fill="hold"/>
                                        <p:tgtEl>
                                          <p:spTgt spid="86">
                                            <p:txEl>
                                              <p:pRg st="4" end="4"/>
                                            </p:txEl>
                                          </p:spTgt>
                                        </p:tgtEl>
                                        <p:attrNameLst>
                                          <p:attrName>style.visibility</p:attrName>
                                        </p:attrNameLst>
                                      </p:cBhvr>
                                      <p:to>
                                        <p:strVal val="visible"/>
                                      </p:to>
                                    </p:set>
                                    <p:anim calcmode="lin" valueType="num">
                                      <p:cBhvr>
                                        <p:cTn id="33" dur="500" fill="hold"/>
                                        <p:tgtEl>
                                          <p:spTgt spid="86">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8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6"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nvSpPr>
        <p:spPr>
          <a:xfrm>
            <a:off x="609600" y="1249747"/>
            <a:ext cx="7924800" cy="27214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tabLst>
                <a:tab pos="5029200" algn="l"/>
              </a:tabLst>
            </a:pPr>
            <a:r>
              <a:rPr sz="2000">
                <a:latin typeface="Arial"/>
                <a:ea typeface="Arial"/>
                <a:cs typeface="Arial"/>
                <a:sym typeface="Arial"/>
              </a:rPr>
              <a:t>Many types of mnemonics exist and which type works best is limited only by the imagination of each individual learner</a:t>
            </a:r>
            <a:r>
              <a:rPr sz="1400">
                <a:latin typeface="Arial"/>
                <a:ea typeface="Arial"/>
                <a:cs typeface="Arial"/>
                <a:sym typeface="Arial"/>
              </a:rPr>
              <a:t>.</a:t>
            </a:r>
            <a:endParaRPr sz="1400">
              <a:latin typeface="Arial"/>
              <a:ea typeface="Arial"/>
              <a:cs typeface="Arial"/>
              <a:sym typeface="Arial"/>
            </a:endParaRPr>
          </a:p>
          <a:p>
            <a:pPr lvl="0" algn="just">
              <a:tabLst>
                <a:tab pos="5029200" algn="l"/>
              </a:tabLst>
            </a:pPr>
            <a:r>
              <a:rPr sz="1400">
                <a:latin typeface="Arial"/>
                <a:ea typeface="Arial"/>
                <a:cs typeface="Arial"/>
                <a:sym typeface="Arial"/>
              </a:rPr>
              <a:t>  </a:t>
            </a:r>
            <a:endParaRPr sz="1400">
              <a:latin typeface="Arial"/>
              <a:ea typeface="Arial"/>
              <a:cs typeface="Arial"/>
              <a:sym typeface="Arial"/>
            </a:endParaRPr>
          </a:p>
          <a:p>
            <a:pPr lvl="0" algn="just">
              <a:tabLst>
                <a:tab pos="5029200" algn="l"/>
              </a:tabLst>
            </a:pPr>
            <a:endParaRPr sz="1600">
              <a:latin typeface="Arial"/>
              <a:ea typeface="Arial"/>
              <a:cs typeface="Arial"/>
              <a:sym typeface="Arial"/>
            </a:endParaRPr>
          </a:p>
          <a:p>
            <a:pPr lvl="0" algn="just">
              <a:tabLst>
                <a:tab pos="5029200" algn="l"/>
              </a:tabLst>
            </a:pPr>
            <a:r>
              <a:rPr sz="2800">
                <a:latin typeface="Arial"/>
                <a:ea typeface="Arial"/>
                <a:cs typeface="Arial"/>
                <a:sym typeface="Arial"/>
              </a:rPr>
              <a:t> 9 basic types of mnemonics include</a:t>
            </a:r>
            <a:endParaRPr sz="2800">
              <a:latin typeface="Arial"/>
              <a:ea typeface="Arial"/>
              <a:cs typeface="Arial"/>
              <a:sym typeface="Arial"/>
            </a:endParaRPr>
          </a:p>
          <a:p>
            <a:pPr lvl="0" algn="just">
              <a:tabLst>
                <a:tab pos="5029200" algn="l"/>
              </a:tabLst>
            </a:pPr>
            <a:r>
              <a:rPr sz="2800">
                <a:latin typeface="Arial"/>
                <a:ea typeface="Arial"/>
                <a:cs typeface="Arial"/>
                <a:sym typeface="Arial"/>
              </a:rPr>
              <a:t> </a:t>
            </a:r>
            <a:r>
              <a:rPr b="1" sz="2800">
                <a:latin typeface="Arial"/>
                <a:ea typeface="Arial"/>
                <a:cs typeface="Arial"/>
                <a:sym typeface="Arial"/>
              </a:rPr>
              <a:t>Music, Name, Expression/Word, Model,</a:t>
            </a:r>
            <a:endParaRPr b="1" sz="2800">
              <a:latin typeface="Arial"/>
              <a:ea typeface="Arial"/>
              <a:cs typeface="Arial"/>
              <a:sym typeface="Arial"/>
            </a:endParaRPr>
          </a:p>
          <a:p>
            <a:pPr lvl="0" algn="just">
              <a:tabLst>
                <a:tab pos="5029200" algn="l"/>
              </a:tabLst>
            </a:pPr>
            <a:r>
              <a:rPr b="1" sz="2800">
                <a:latin typeface="Arial"/>
                <a:ea typeface="Arial"/>
                <a:cs typeface="Arial"/>
                <a:sym typeface="Arial"/>
              </a:rPr>
              <a:t> Ode/Rhyme, Note Organization,</a:t>
            </a:r>
            <a:endParaRPr b="1" sz="2800">
              <a:latin typeface="Arial"/>
              <a:ea typeface="Arial"/>
              <a:cs typeface="Arial"/>
              <a:sym typeface="Arial"/>
            </a:endParaRPr>
          </a:p>
          <a:p>
            <a:pPr lvl="0" algn="just">
              <a:tabLst>
                <a:tab pos="5029200" algn="l"/>
              </a:tabLst>
            </a:pPr>
            <a:r>
              <a:rPr b="1" sz="2800">
                <a:latin typeface="Arial"/>
                <a:ea typeface="Arial"/>
                <a:cs typeface="Arial"/>
                <a:sym typeface="Arial"/>
              </a:rPr>
              <a:t> Image, Connection</a:t>
            </a:r>
            <a:r>
              <a:rPr sz="2800">
                <a:latin typeface="Arial"/>
                <a:ea typeface="Arial"/>
                <a:cs typeface="Arial"/>
                <a:sym typeface="Arial"/>
              </a:rPr>
              <a:t>, and </a:t>
            </a:r>
            <a:r>
              <a:rPr b="1" sz="2800">
                <a:latin typeface="Arial"/>
                <a:ea typeface="Arial"/>
                <a:cs typeface="Arial"/>
                <a:sym typeface="Arial"/>
              </a:rPr>
              <a:t>Spelling Mnemonics</a:t>
            </a:r>
            <a:r>
              <a:rPr sz="2800">
                <a:latin typeface="Arial"/>
                <a:ea typeface="Arial"/>
                <a:cs typeface="Arial"/>
                <a:sym typeface="Arial"/>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88">
                                            <p:bg/>
                                          </p:spTgt>
                                        </p:tgtEl>
                                        <p:attrNameLst>
                                          <p:attrName>style.visibility</p:attrName>
                                        </p:attrNameLst>
                                      </p:cBhvr>
                                      <p:to>
                                        <p:strVal val="visible"/>
                                      </p:to>
                                    </p:set>
                                    <p:anim calcmode="lin" valueType="num">
                                      <p:cBhvr>
                                        <p:cTn id="7" dur="500" fill="hold"/>
                                        <p:tgtEl>
                                          <p:spTgt spid="88">
                                            <p:bg/>
                                          </p:spTgt>
                                        </p:tgtEl>
                                        <p:attrNameLst>
                                          <p:attrName>ppt_x</p:attrName>
                                        </p:attrNameLst>
                                      </p:cBhvr>
                                      <p:tavLst>
                                        <p:tav tm="0">
                                          <p:val>
                                            <p:strVal val="#ppt_x"/>
                                          </p:val>
                                        </p:tav>
                                        <p:tav tm="100000">
                                          <p:val>
                                            <p:strVal val="#ppt_x"/>
                                          </p:val>
                                        </p:tav>
                                      </p:tavLst>
                                    </p:anim>
                                    <p:anim calcmode="lin" valueType="num">
                                      <p:cBhvr>
                                        <p:cTn id="8" dur="500" fill="hold"/>
                                        <p:tgtEl>
                                          <p:spTgt spid="88">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88">
                                            <p:txEl>
                                              <p:pRg st="0" end="0"/>
                                            </p:txEl>
                                          </p:spTgt>
                                        </p:tgtEl>
                                        <p:attrNameLst>
                                          <p:attrName>style.visibility</p:attrName>
                                        </p:attrNameLst>
                                      </p:cBhvr>
                                      <p:to>
                                        <p:strVal val="visible"/>
                                      </p:to>
                                    </p:set>
                                    <p:anim calcmode="lin" valueType="num">
                                      <p:cBhvr>
                                        <p:cTn id="11"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nodeType="afterEffect" presetClass="entr" presetSubtype="4" presetID="2" grpId="1" fill="hold">
                                  <p:stCondLst>
                                    <p:cond delay="0"/>
                                  </p:stCondLst>
                                  <p:iterate type="el" backwards="0">
                                    <p:tmAbs val="0"/>
                                  </p:iterate>
                                  <p:childTnLst>
                                    <p:set>
                                      <p:cBhvr>
                                        <p:cTn id="15" fill="hold"/>
                                        <p:tgtEl>
                                          <p:spTgt spid="88">
                                            <p:txEl>
                                              <p:pRg st="1" end="1"/>
                                            </p:txEl>
                                          </p:spTgt>
                                        </p:tgtEl>
                                        <p:attrNameLst>
                                          <p:attrName>style.visibility</p:attrName>
                                        </p:attrNameLst>
                                      </p:cBhvr>
                                      <p:to>
                                        <p:strVal val="visible"/>
                                      </p:to>
                                    </p:set>
                                    <p:anim calcmode="lin" valueType="num">
                                      <p:cBhvr>
                                        <p:cTn id="16" dur="50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8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nodeType="afterEffect" presetClass="entr" presetSubtype="4" presetID="2" grpId="1" fill="hold">
                                  <p:stCondLst>
                                    <p:cond delay="0"/>
                                  </p:stCondLst>
                                  <p:iterate type="el" backwards="0">
                                    <p:tmAbs val="0"/>
                                  </p:iterate>
                                  <p:childTnLst>
                                    <p:set>
                                      <p:cBhvr>
                                        <p:cTn id="20" fill="hold"/>
                                        <p:tgtEl>
                                          <p:spTgt spid="88">
                                            <p:txEl>
                                              <p:pRg st="2" end="2"/>
                                            </p:txEl>
                                          </p:spTgt>
                                        </p:tgtEl>
                                        <p:attrNameLst>
                                          <p:attrName>style.visibility</p:attrName>
                                        </p:attrNameLst>
                                      </p:cBhvr>
                                      <p:to>
                                        <p:strVal val="visible"/>
                                      </p:to>
                                    </p:set>
                                    <p:anim calcmode="lin" valueType="num">
                                      <p:cBhvr>
                                        <p:cTn id="21" dur="50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4" presetID="2" grpId="1" fill="hold">
                                  <p:stCondLst>
                                    <p:cond delay="0"/>
                                  </p:stCondLst>
                                  <p:iterate type="el" backwards="0">
                                    <p:tmAbs val="0"/>
                                  </p:iterate>
                                  <p:childTnLst>
                                    <p:set>
                                      <p:cBhvr>
                                        <p:cTn id="26" fill="hold"/>
                                        <p:tgtEl>
                                          <p:spTgt spid="88">
                                            <p:txEl>
                                              <p:pRg st="3" end="3"/>
                                            </p:txEl>
                                          </p:spTgt>
                                        </p:tgtEl>
                                        <p:attrNameLst>
                                          <p:attrName>style.visibility</p:attrName>
                                        </p:attrNameLst>
                                      </p:cBhvr>
                                      <p:to>
                                        <p:strVal val="visible"/>
                                      </p:to>
                                    </p:set>
                                    <p:anim calcmode="lin" valueType="num">
                                      <p:cBhvr>
                                        <p:cTn id="27" dur="50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88">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nodeType="afterEffect" presetClass="entr" presetSubtype="4" presetID="2" grpId="1" fill="hold">
                                  <p:stCondLst>
                                    <p:cond delay="0"/>
                                  </p:stCondLst>
                                  <p:iterate type="el" backwards="0">
                                    <p:tmAbs val="0"/>
                                  </p:iterate>
                                  <p:childTnLst>
                                    <p:set>
                                      <p:cBhvr>
                                        <p:cTn id="31" fill="hold"/>
                                        <p:tgtEl>
                                          <p:spTgt spid="88">
                                            <p:txEl>
                                              <p:pRg st="4" end="4"/>
                                            </p:txEl>
                                          </p:spTgt>
                                        </p:tgtEl>
                                        <p:attrNameLst>
                                          <p:attrName>style.visibility</p:attrName>
                                        </p:attrNameLst>
                                      </p:cBhvr>
                                      <p:to>
                                        <p:strVal val="visible"/>
                                      </p:to>
                                    </p:set>
                                    <p:anim calcmode="lin" valueType="num">
                                      <p:cBhvr>
                                        <p:cTn id="32" dur="50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88">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nodeType="afterEffect" presetClass="entr" presetSubtype="4" presetID="2" grpId="1" fill="hold">
                                  <p:stCondLst>
                                    <p:cond delay="0"/>
                                  </p:stCondLst>
                                  <p:iterate type="el" backwards="0">
                                    <p:tmAbs val="0"/>
                                  </p:iterate>
                                  <p:childTnLst>
                                    <p:set>
                                      <p:cBhvr>
                                        <p:cTn id="36" fill="hold"/>
                                        <p:tgtEl>
                                          <p:spTgt spid="88">
                                            <p:txEl>
                                              <p:pRg st="5" end="5"/>
                                            </p:txEl>
                                          </p:spTgt>
                                        </p:tgtEl>
                                        <p:attrNameLst>
                                          <p:attrName>style.visibility</p:attrName>
                                        </p:attrNameLst>
                                      </p:cBhvr>
                                      <p:to>
                                        <p:strVal val="visible"/>
                                      </p:to>
                                    </p:set>
                                    <p:anim calcmode="lin" valueType="num">
                                      <p:cBhvr>
                                        <p:cTn id="37" dur="50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88">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nodeType="afterEffect" presetClass="entr" presetSubtype="4" presetID="2" grpId="1" fill="hold">
                                  <p:stCondLst>
                                    <p:cond delay="0"/>
                                  </p:stCondLst>
                                  <p:iterate type="el" backwards="0">
                                    <p:tmAbs val="0"/>
                                  </p:iterate>
                                  <p:childTnLst>
                                    <p:set>
                                      <p:cBhvr>
                                        <p:cTn id="41" fill="hold"/>
                                        <p:tgtEl>
                                          <p:spTgt spid="88">
                                            <p:txEl>
                                              <p:pRg st="6" end="6"/>
                                            </p:txEl>
                                          </p:spTgt>
                                        </p:tgtEl>
                                        <p:attrNameLst>
                                          <p:attrName>style.visibility</p:attrName>
                                        </p:attrNameLst>
                                      </p:cBhvr>
                                      <p:to>
                                        <p:strVal val="visible"/>
                                      </p:to>
                                    </p:set>
                                    <p:anim calcmode="lin" valueType="num">
                                      <p:cBhvr>
                                        <p:cTn id="42" dur="50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8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8"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nvSpPr>
        <p:spPr>
          <a:xfrm>
            <a:off x="1537782" y="564561"/>
            <a:ext cx="5391093" cy="7357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12648">
              <a:defRPr sz="3819">
                <a:ln w="4275">
                  <a:solidFill/>
                </a:ln>
                <a:solidFill>
                  <a:srgbClr val="0000FF"/>
                </a:solidFill>
                <a:effectLst>
                  <a:outerShdw sx="100000" sy="100000" kx="0" ky="0" algn="b" rotWithShape="0" blurRad="8509" dist="24067" dir="2700000">
                    <a:srgbClr val="808080">
                      <a:alpha val="80000"/>
                    </a:srgbClr>
                  </a:outerShdw>
                </a:effectLst>
                <a:latin typeface="Arial Black"/>
                <a:ea typeface="Arial Black"/>
                <a:cs typeface="Arial Black"/>
                <a:sym typeface="Arial Black"/>
              </a:defRPr>
            </a:lvl1pPr>
          </a:lstStyle>
          <a:p>
            <a:pPr lvl="0">
              <a:defRPr sz="1800">
                <a:ln w="9525">
                  <a:noFill/>
                </a:ln>
                <a:solidFill>
                  <a:srgbClr val="000000"/>
                </a:solidFill>
                <a:effectLst/>
              </a:defRPr>
            </a:pPr>
            <a:r>
              <a:rPr sz="3819">
                <a:ln w="4275">
                  <a:solidFill/>
                </a:ln>
                <a:solidFill>
                  <a:srgbClr val="0000FF"/>
                </a:solidFill>
                <a:effectLst>
                  <a:outerShdw sx="100000" sy="100000" kx="0" ky="0" algn="b" rotWithShape="0" blurRad="8509" dist="24067" dir="2700000">
                    <a:srgbClr val="808080">
                      <a:alpha val="80000"/>
                    </a:srgbClr>
                  </a:outerShdw>
                </a:effectLst>
              </a:rPr>
              <a:t>1. Music Mnemonics</a:t>
            </a:r>
          </a:p>
        </p:txBody>
      </p:sp>
      <p:sp>
        <p:nvSpPr>
          <p:cNvPr id="91" name="Shape 91"/>
          <p:cNvSpPr/>
          <p:nvPr/>
        </p:nvSpPr>
        <p:spPr>
          <a:xfrm>
            <a:off x="228600" y="1185238"/>
            <a:ext cx="8458200" cy="50963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tabLst>
                <a:tab pos="342900" algn="l"/>
                <a:tab pos="5029200" algn="l"/>
              </a:tabLst>
            </a:pPr>
            <a:r>
              <a:rPr b="1" sz="3600">
                <a:latin typeface="Milestones"/>
                <a:ea typeface="Milestones"/>
                <a:cs typeface="Milestones"/>
                <a:sym typeface="Milestones"/>
              </a:rPr>
              <a:t>	</a:t>
            </a:r>
            <a:endParaRPr>
              <a:latin typeface="Arial"/>
              <a:ea typeface="Arial"/>
              <a:cs typeface="Arial"/>
              <a:sym typeface="Arial"/>
            </a:endParaRPr>
          </a:p>
          <a:p>
            <a:pPr lvl="0" algn="just">
              <a:tabLst>
                <a:tab pos="342900" algn="l"/>
                <a:tab pos="5029200" algn="l"/>
              </a:tabLst>
            </a:pPr>
            <a:r>
              <a:rPr sz="2800">
                <a:latin typeface="Arial"/>
                <a:ea typeface="Arial"/>
                <a:cs typeface="Arial"/>
                <a:sym typeface="Arial"/>
              </a:rPr>
              <a:t>How many lyrics to songs do you remember?  How did you come to remember them?  </a:t>
            </a:r>
            <a:endParaRPr sz="2800">
              <a:latin typeface="Arial"/>
              <a:ea typeface="Arial"/>
              <a:cs typeface="Arial"/>
              <a:sym typeface="Arial"/>
            </a:endParaRPr>
          </a:p>
          <a:p>
            <a:pPr lvl="0" algn="just">
              <a:tabLst>
                <a:tab pos="342900" algn="l"/>
                <a:tab pos="5029200" algn="l"/>
              </a:tabLst>
            </a:pPr>
            <a:endParaRPr sz="2800">
              <a:latin typeface="Arial"/>
              <a:ea typeface="Arial"/>
              <a:cs typeface="Arial"/>
              <a:sym typeface="Arial"/>
            </a:endParaRPr>
          </a:p>
          <a:p>
            <a:pPr lvl="0" marL="711200" indent="-711200" algn="just">
              <a:buSzPct val="100000"/>
              <a:buFont typeface="Arial"/>
              <a:buChar char="•"/>
              <a:tabLst>
                <a:tab pos="342900" algn="l"/>
                <a:tab pos="5029200" algn="l"/>
              </a:tabLst>
            </a:pPr>
            <a:r>
              <a:rPr b="1" sz="2800">
                <a:latin typeface="Arial"/>
                <a:ea typeface="Arial"/>
                <a:cs typeface="Arial"/>
                <a:sym typeface="Arial"/>
              </a:rPr>
              <a:t>Music is a powerful memory technique and it can work just as well in college, also.  </a:t>
            </a:r>
            <a:endParaRPr b="1" sz="2800">
              <a:latin typeface="Arial"/>
              <a:ea typeface="Arial"/>
              <a:cs typeface="Arial"/>
              <a:sym typeface="Arial"/>
            </a:endParaRPr>
          </a:p>
          <a:p>
            <a:pPr lvl="0" marL="711200" indent="-711200" algn="just">
              <a:buSzPct val="100000"/>
              <a:buFont typeface="Arial"/>
              <a:buChar char="•"/>
              <a:tabLst>
                <a:tab pos="342900" algn="l"/>
                <a:tab pos="5029200" algn="l"/>
              </a:tabLst>
            </a:pPr>
            <a:r>
              <a:rPr b="1" sz="2800">
                <a:latin typeface="Arial"/>
                <a:ea typeface="Arial"/>
                <a:cs typeface="Arial"/>
                <a:sym typeface="Arial"/>
              </a:rPr>
              <a:t>Many students have made songs out of information when a list of items must be learned.</a:t>
            </a:r>
            <a:endParaRPr b="1" sz="2800">
              <a:latin typeface="Arial"/>
              <a:ea typeface="Arial"/>
              <a:cs typeface="Arial"/>
              <a:sym typeface="Arial"/>
            </a:endParaRPr>
          </a:p>
          <a:p>
            <a:pPr lvl="0" marL="711200" indent="-711200" algn="just">
              <a:buSzPct val="100000"/>
              <a:buFont typeface="Arial"/>
              <a:buChar char="•"/>
              <a:tabLst>
                <a:tab pos="342900" algn="l"/>
                <a:tab pos="5029200" algn="l"/>
              </a:tabLst>
            </a:pPr>
            <a:r>
              <a:rPr b="1" sz="2800">
                <a:latin typeface="Arial"/>
                <a:ea typeface="Arial"/>
                <a:cs typeface="Arial"/>
                <a:sym typeface="Arial"/>
              </a:rPr>
              <a:t>Advertising on radio and TV uses this technique to help potential customers remember their products when shopping.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91">
                                            <p:txEl>
                                              <p:pRg st="3" end="3"/>
                                            </p:txEl>
                                          </p:spTgt>
                                        </p:tgtEl>
                                        <p:attrNameLst>
                                          <p:attrName>style.visibility</p:attrName>
                                        </p:attrNameLst>
                                      </p:cBhvr>
                                      <p:to>
                                        <p:strVal val="visible"/>
                                      </p:to>
                                    </p:set>
                                    <p:anim calcmode="lin" valueType="num">
                                      <p:cBhvr>
                                        <p:cTn id="7" dur="500" fill="hold"/>
                                        <p:tgtEl>
                                          <p:spTgt spid="91">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91">
                                            <p:txEl>
                                              <p:pRg st="4" end="4"/>
                                            </p:txEl>
                                          </p:spTgt>
                                        </p:tgtEl>
                                        <p:attrNameLst>
                                          <p:attrName>style.visibility</p:attrName>
                                        </p:attrNameLst>
                                      </p:cBhvr>
                                      <p:to>
                                        <p:strVal val="visible"/>
                                      </p:to>
                                    </p:set>
                                    <p:anim calcmode="lin" valueType="num">
                                      <p:cBhvr>
                                        <p:cTn id="13" dur="500" fill="hold"/>
                                        <p:tgtEl>
                                          <p:spTgt spid="91">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1" fill="hold">
                                  <p:stCondLst>
                                    <p:cond delay="0"/>
                                  </p:stCondLst>
                                  <p:iterate type="el" backwards="0">
                                    <p:tmAbs val="0"/>
                                  </p:iterate>
                                  <p:childTnLst>
                                    <p:set>
                                      <p:cBhvr>
                                        <p:cTn id="18" fill="hold"/>
                                        <p:tgtEl>
                                          <p:spTgt spid="91">
                                            <p:txEl>
                                              <p:pRg st="5" end="5"/>
                                            </p:txEl>
                                          </p:spTgt>
                                        </p:tgtEl>
                                        <p:attrNameLst>
                                          <p:attrName>style.visibility</p:attrName>
                                        </p:attrNameLst>
                                      </p:cBhvr>
                                      <p:to>
                                        <p:strVal val="visible"/>
                                      </p:to>
                                    </p:set>
                                    <p:anim calcmode="lin" valueType="num">
                                      <p:cBhvr>
                                        <p:cTn id="19" dur="500" fill="hold"/>
                                        <p:tgtEl>
                                          <p:spTgt spid="91">
                                            <p:txEl>
                                              <p:pRg st="5" end="5"/>
                                            </p:txEl>
                                          </p:spTgt>
                                        </p:tgtEl>
                                        <p:attrNameLst>
                                          <p:attrName>ppt_x</p:attrName>
                                        </p:attrNameLst>
                                      </p:cBhvr>
                                      <p:tavLst>
                                        <p:tav tm="0">
                                          <p:val>
                                            <p:strVal val="#ppt_x"/>
                                          </p:val>
                                        </p:tav>
                                        <p:tav tm="100000">
                                          <p:val>
                                            <p:strVal val="#ppt_x"/>
                                          </p:val>
                                        </p:tav>
                                      </p:tavLst>
                                    </p:anim>
                                    <p:anim calcmode="lin" valueType="num">
                                      <p:cBhvr>
                                        <p:cTn id="20" dur="500" fill="hold"/>
                                        <p:tgtEl>
                                          <p:spTgt spid="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1"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nvSpPr>
        <p:spPr>
          <a:xfrm>
            <a:off x="381000" y="76199"/>
            <a:ext cx="8077200" cy="36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hlinkClick r:id="rId2" invalidUrl="" action="" tgtFrame="" tooltip="" history="1" highlightClick="0" endSnd="0"/>
              </a:defRPr>
            </a:lvl1pPr>
          </a:lstStyle>
          <a:p>
            <a:pPr lvl="0"/>
            <a:r>
              <a:rPr>
                <a:hlinkClick r:id="rId2" invalidUrl="" action="" tgtFrame="" tooltip="" history="1" highlightClick="0" endSnd="0"/>
              </a:rPr>
              <a:t>http://www.princetonreview.com/vocab-minute.aspx</a:t>
            </a:r>
          </a:p>
        </p:txBody>
      </p:sp>
      <p:pic>
        <p:nvPicPr>
          <p:cNvPr id="94" name="image4.jpg" descr="C:\Users\strunci\AppData\Local\Microsoft\Windows\Temporary Internet Files\Content.IE5\PYNUZ253\MP900448661[1].jpg"/>
          <p:cNvPicPr/>
          <p:nvPr/>
        </p:nvPicPr>
        <p:blipFill>
          <a:blip r:embed="rId3">
            <a:extLst/>
          </a:blip>
          <a:stretch>
            <a:fillRect/>
          </a:stretch>
        </p:blipFill>
        <p:spPr>
          <a:xfrm>
            <a:off x="8466" y="1524000"/>
            <a:ext cx="9127067" cy="5334000"/>
          </a:xfrm>
          <a:prstGeom prst="rect">
            <a:avLst/>
          </a:prstGeom>
          <a:ln w="12700">
            <a:miter lim="400000"/>
          </a:ln>
        </p:spPr>
      </p:pic>
      <p:sp>
        <p:nvSpPr>
          <p:cNvPr id="95" name="Shape 95"/>
          <p:cNvSpPr/>
          <p:nvPr/>
        </p:nvSpPr>
        <p:spPr>
          <a:xfrm>
            <a:off x="152400" y="445532"/>
            <a:ext cx="8915400" cy="364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http://www.npr.org/templates/story/story.php?storyId=6732411 </a:t>
            </a:r>
          </a:p>
        </p:txBody>
      </p:sp>
      <p:sp>
        <p:nvSpPr>
          <p:cNvPr id="96" name="Shape 96"/>
          <p:cNvSpPr/>
          <p:nvPr/>
        </p:nvSpPr>
        <p:spPr>
          <a:xfrm>
            <a:off x="29248" y="814863"/>
            <a:ext cx="9067801" cy="176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http://www.npr.org/player/v2/mediaPlayer.html?action=1&amp;t=1&amp;islist=false&amp;id=6732411&amp;m=6732494</a:t>
            </a:r>
          </a:p>
          <a:p>
            <a:pPr lvl="0"/>
          </a:p>
          <a:p>
            <a:pPr lvl="0"/>
            <a:r>
              <a:t>http://www.npr.org/player/v2/mediaPlayer.html?action=1&amp;t=1&amp;islist=false&amp;id=6732411&amp;m=6732494 </a:t>
            </a:r>
          </a:p>
        </p:txBody>
      </p:sp>
      <p:sp>
        <p:nvSpPr>
          <p:cNvPr id="97" name="Shape 97"/>
          <p:cNvSpPr/>
          <p:nvPr/>
        </p:nvSpPr>
        <p:spPr>
          <a:xfrm>
            <a:off x="1676400" y="1295399"/>
            <a:ext cx="4343400" cy="36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Spit ball in the sky</a:t>
            </a:r>
          </a:p>
        </p:txBody>
      </p:sp>
      <p:sp>
        <p:nvSpPr>
          <p:cNvPr id="98" name="Shape 98"/>
          <p:cNvSpPr/>
          <p:nvPr/>
        </p:nvSpPr>
        <p:spPr>
          <a:xfrm>
            <a:off x="152400" y="2569190"/>
            <a:ext cx="8839200" cy="6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hlinkClick r:id="rId4" invalidUrl="" action="ppaction://hlinksldjump" tgtFrame="" tooltip="" history="1" highlightClick="0" endSnd="0"/>
              </a:rPr>
              <a:t>http://blogs.longwood.edu/lamusica/2013/05/01/mnemonics-using-music-to-memorize</a:t>
            </a:r>
            <a:r>
              <a:t>/                                                           Bone Dance</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00" name="Shape 100"/>
          <p:cNvSpPr/>
          <p:nvPr/>
        </p:nvSpPr>
        <p:spPr>
          <a:xfrm>
            <a:off x="381000" y="609601"/>
            <a:ext cx="8610600" cy="3143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lvl="0">
              <a:defRPr sz="1800"/>
            </a:pPr>
            <a:r>
              <a:rPr sz="1600"/>
              <a:t>http://blogs.longwood.edu/lamusica/2013/05/01/mnemonics-using-music-to-memorize  </a:t>
            </a:r>
          </a:p>
        </p:txBody>
      </p:sp>
      <p:sp>
        <p:nvSpPr>
          <p:cNvPr id="101" name="Shape 101"/>
          <p:cNvSpPr/>
          <p:nvPr/>
        </p:nvSpPr>
        <p:spPr>
          <a:xfrm>
            <a:off x="0" y="1524000"/>
            <a:ext cx="9144000" cy="3143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lvl="0">
              <a:defRPr sz="1800"/>
            </a:pPr>
            <a:r>
              <a:rPr sz="1600"/>
              <a:t>http://www.npr.org/player/v2/mediaPlayer.html?action=1&amp;t=1&amp;islist=false&amp;id=6732411&amp;m=6732494 </a:t>
            </a:r>
          </a:p>
        </p:txBody>
      </p:sp>
      <p:sp>
        <p:nvSpPr>
          <p:cNvPr id="102" name="Shape 102"/>
          <p:cNvSpPr/>
          <p:nvPr/>
        </p:nvSpPr>
        <p:spPr>
          <a:xfrm>
            <a:off x="762000" y="1066799"/>
            <a:ext cx="5105400" cy="36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Spit ball in the sky</a:t>
            </a:r>
          </a:p>
        </p:txBody>
      </p:sp>
      <p:pic>
        <p:nvPicPr>
          <p:cNvPr id="103" name="image5.png"/>
          <p:cNvPicPr/>
          <p:nvPr/>
        </p:nvPicPr>
        <p:blipFill>
          <a:blip r:embed="rId2">
            <a:extLst/>
          </a:blip>
          <a:stretch>
            <a:fillRect/>
          </a:stretch>
        </p:blipFill>
        <p:spPr>
          <a:xfrm>
            <a:off x="0" y="2028202"/>
            <a:ext cx="9067800" cy="4940992"/>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nvSpPr>
        <p:spPr>
          <a:xfrm>
            <a:off x="533400" y="685799"/>
            <a:ext cx="7543800" cy="3923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lvl1pPr>
          </a:lstStyle>
          <a:p>
            <a:pPr lvl="0">
              <a:defRPr sz="1800"/>
            </a:pPr>
            <a:r>
              <a:rPr sz="1100"/>
              <a:t>http://www.princetonreview.com/vocab-minute.aspx</a:t>
            </a:r>
            <a:endParaRPr sz="1100"/>
          </a:p>
        </p:txBody>
      </p:sp>
      <p:sp>
        <p:nvSpPr>
          <p:cNvPr id="106" name="Shape 106"/>
          <p:cNvSpPr/>
          <p:nvPr/>
        </p:nvSpPr>
        <p:spPr>
          <a:xfrm>
            <a:off x="152399" y="990600"/>
            <a:ext cx="8598649" cy="46008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Assignment:</a:t>
            </a:r>
          </a:p>
          <a:p>
            <a:pPr lvl="0"/>
            <a:r>
              <a:t>With a partner or team create a short song using the following vocabulary words:</a:t>
            </a:r>
          </a:p>
          <a:p>
            <a:pPr lvl="0"/>
            <a:r>
              <a:rPr b="1" sz="3200"/>
              <a:t>Obliterate   uh blit uh rate             to wipe out</a:t>
            </a:r>
            <a:endParaRPr b="1" sz="3200"/>
          </a:p>
          <a:p>
            <a:pPr lvl="0"/>
            <a:r>
              <a:rPr b="1" sz="3200"/>
              <a:t>Debilitate   d   i(ck) bil i(ck) tate   to  weaken</a:t>
            </a:r>
            <a:endParaRPr b="1" sz="3200"/>
          </a:p>
          <a:p>
            <a:pPr lvl="0"/>
            <a:r>
              <a:rPr b="1" sz="3200"/>
              <a:t>Taciturn    tas i(ck ) turn                 reluctant to 								talk</a:t>
            </a:r>
            <a:endParaRPr b="1" sz="3200"/>
          </a:p>
          <a:p>
            <a:pPr lvl="0"/>
            <a:r>
              <a:rPr b="1" sz="3200"/>
              <a:t>Officious (uh fish us)                      interfering</a:t>
            </a:r>
            <a:endParaRPr b="1" sz="3200"/>
          </a:p>
          <a:p>
            <a:pPr lvl="0"/>
            <a:r>
              <a:rPr b="1" sz="3200"/>
              <a:t>Spurn                                               to reject</a:t>
            </a:r>
            <a:endParaRPr b="1" sz="3200"/>
          </a:p>
        </p:txBody>
      </p:sp>
      <p:sp>
        <p:nvSpPr>
          <p:cNvPr id="107" name="Shape 107"/>
          <p:cNvSpPr/>
          <p:nvPr/>
        </p:nvSpPr>
        <p:spPr>
          <a:xfrm>
            <a:off x="457199" y="5562600"/>
            <a:ext cx="8742250" cy="643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Use a simple song like </a:t>
            </a:r>
            <a:r>
              <a:rPr i="1"/>
              <a:t>Row, Row, Row, Your Boat</a:t>
            </a:r>
            <a:r>
              <a:t>,  </a:t>
            </a:r>
            <a:r>
              <a:rPr i="1"/>
              <a:t>Mary had a little Lamb, I’ve been</a:t>
            </a:r>
            <a:endParaRPr i="1"/>
          </a:p>
          <a:p>
            <a:pPr lvl="0"/>
            <a:r>
              <a:rPr i="1"/>
              <a:t>Working on the Railroad,  or Wheels on the Bus,  Jingles Bells , Christmas Tree</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9" name="image6.jpg" descr="C:\Users\strunci\AppData\Local\Microsoft\Windows\Temporary Internet Files\Content.IE5\PYNUZ253\MP900177778[1].jpg"/>
          <p:cNvPicPr/>
          <p:nvPr/>
        </p:nvPicPr>
        <p:blipFill>
          <a:blip r:embed="rId2">
            <a:extLst/>
          </a:blip>
          <a:stretch>
            <a:fillRect/>
          </a:stretch>
        </p:blipFill>
        <p:spPr>
          <a:xfrm>
            <a:off x="19050" y="0"/>
            <a:ext cx="9124950" cy="5029200"/>
          </a:xfrm>
          <a:prstGeom prst="rect">
            <a:avLst/>
          </a:prstGeom>
          <a:ln w="12700">
            <a:miter lim="400000"/>
          </a:ln>
        </p:spPr>
      </p:pic>
      <p:sp>
        <p:nvSpPr>
          <p:cNvPr id="110" name="Shape 110"/>
          <p:cNvSpPr/>
          <p:nvPr/>
        </p:nvSpPr>
        <p:spPr>
          <a:xfrm>
            <a:off x="1524000" y="5691156"/>
            <a:ext cx="7467600" cy="6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http://www.wikihow.com/Memorize-Words-Fast-and-Effectively            steps </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12" name="image4.jpg" descr="C:\Users\strunci\AppData\Local\Microsoft\Windows\Temporary Internet Files\Content.IE5\PYNUZ253\MP900448661[1].jpg"/>
          <p:cNvPicPr/>
          <p:nvPr/>
        </p:nvPicPr>
        <p:blipFill>
          <a:blip r:embed="rId2">
            <a:extLst/>
          </a:blip>
          <a:stretch>
            <a:fillRect/>
          </a:stretch>
        </p:blipFill>
        <p:spPr>
          <a:xfrm>
            <a:off x="-76200" y="999835"/>
            <a:ext cx="9127067" cy="5867401"/>
          </a:xfrm>
          <a:prstGeom prst="rect">
            <a:avLst/>
          </a:prstGeom>
          <a:ln w="12700">
            <a:miter lim="400000"/>
          </a:ln>
        </p:spPr>
      </p:pic>
      <p:sp>
        <p:nvSpPr>
          <p:cNvPr id="113" name="Shape 113"/>
          <p:cNvSpPr/>
          <p:nvPr/>
        </p:nvSpPr>
        <p:spPr>
          <a:xfrm>
            <a:off x="0" y="0"/>
            <a:ext cx="8991600" cy="36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http://gazette.teachers.net/gazette/wordpress/susan-fitzell/remember-vocabulary-2/  </a:t>
            </a:r>
          </a:p>
        </p:txBody>
      </p:sp>
      <p:sp>
        <p:nvSpPr>
          <p:cNvPr id="114" name="Shape 114"/>
          <p:cNvSpPr/>
          <p:nvPr/>
        </p:nvSpPr>
        <p:spPr>
          <a:xfrm>
            <a:off x="228600" y="533401"/>
            <a:ext cx="6629400" cy="364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http://www.wikihow.com/Memorize-Words-Fast-and-Effectively </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nvSpPr>
        <p:spPr>
          <a:xfrm>
            <a:off x="508000" y="457201"/>
            <a:ext cx="6959600"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21791">
              <a:defRPr sz="4896">
                <a:ln w="4404">
                  <a:solidFill/>
                </a:ln>
                <a:solidFill>
                  <a:srgbClr val="0000FF"/>
                </a:solidFill>
                <a:effectLst>
                  <a:outerShdw sx="100000" sy="100000" kx="0" ky="0" algn="b" rotWithShape="0" blurRad="8636" dist="24426" dir="2700000">
                    <a:srgbClr val="808080">
                      <a:alpha val="80000"/>
                    </a:srgbClr>
                  </a:outerShdw>
                </a:effectLst>
                <a:latin typeface="Arial Black"/>
                <a:ea typeface="Arial Black"/>
                <a:cs typeface="Arial Black"/>
                <a:sym typeface="Arial Black"/>
              </a:defRPr>
            </a:lvl1pPr>
          </a:lstStyle>
          <a:p>
            <a:pPr lvl="0">
              <a:defRPr sz="1800">
                <a:ln w="9525">
                  <a:noFill/>
                </a:ln>
                <a:solidFill>
                  <a:srgbClr val="000000"/>
                </a:solidFill>
                <a:effectLst/>
              </a:defRPr>
            </a:pPr>
            <a:r>
              <a:rPr sz="4896">
                <a:ln w="4404">
                  <a:solidFill/>
                </a:ln>
                <a:solidFill>
                  <a:srgbClr val="0000FF"/>
                </a:solidFill>
                <a:effectLst>
                  <a:outerShdw sx="100000" sy="100000" kx="0" ky="0" algn="b" rotWithShape="0" blurRad="8636" dist="24426" dir="2700000">
                    <a:srgbClr val="808080">
                      <a:alpha val="80000"/>
                    </a:srgbClr>
                  </a:outerShdw>
                </a:effectLst>
              </a:rPr>
              <a:t>2. Name Mnemonics</a:t>
            </a:r>
          </a:p>
        </p:txBody>
      </p:sp>
      <p:sp>
        <p:nvSpPr>
          <p:cNvPr id="117" name="Shape 117"/>
          <p:cNvSpPr/>
          <p:nvPr/>
        </p:nvSpPr>
        <p:spPr>
          <a:xfrm>
            <a:off x="685800" y="1935552"/>
            <a:ext cx="7391400" cy="365954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tabLst>
                <a:tab pos="228600" algn="l"/>
                <a:tab pos="1308100" algn="l"/>
                <a:tab pos="5308600" algn="l"/>
              </a:tabLst>
            </a:pPr>
            <a:r>
              <a:rPr sz="3200">
                <a:latin typeface="Arial"/>
                <a:ea typeface="Arial"/>
                <a:cs typeface="Arial"/>
                <a:sym typeface="Arial"/>
              </a:rPr>
              <a:t>In a </a:t>
            </a:r>
            <a:r>
              <a:rPr b="1" sz="3200">
                <a:latin typeface="Arial"/>
                <a:ea typeface="Arial"/>
                <a:cs typeface="Arial"/>
                <a:sym typeface="Arial"/>
              </a:rPr>
              <a:t>Name Mnemonic</a:t>
            </a:r>
            <a:r>
              <a:rPr sz="3200">
                <a:latin typeface="Arial"/>
                <a:ea typeface="Arial"/>
                <a:cs typeface="Arial"/>
                <a:sym typeface="Arial"/>
              </a:rPr>
              <a:t>, the 1st letter of each word in a list of items is used to make a name of a person or thing.  An example is:</a:t>
            </a:r>
            <a:endParaRPr sz="3200">
              <a:latin typeface="Arial"/>
              <a:ea typeface="Arial"/>
              <a:cs typeface="Arial"/>
              <a:sym typeface="Arial"/>
            </a:endParaRPr>
          </a:p>
          <a:p>
            <a:pPr lvl="0" algn="just">
              <a:tabLst>
                <a:tab pos="228600" algn="l"/>
                <a:tab pos="1308100" algn="l"/>
                <a:tab pos="5308600" algn="l"/>
              </a:tabLst>
            </a:pPr>
            <a:endParaRPr sz="2000">
              <a:latin typeface="Arial"/>
              <a:ea typeface="Arial"/>
              <a:cs typeface="Arial"/>
              <a:sym typeface="Arial"/>
            </a:endParaRPr>
          </a:p>
          <a:p>
            <a:pPr lvl="0" algn="just">
              <a:buSzPct val="100000"/>
              <a:buFont typeface="Arial"/>
              <a:buChar char="•"/>
              <a:tabLst>
                <a:tab pos="228600" algn="l"/>
                <a:tab pos="1308100" algn="l"/>
                <a:tab pos="5308600" algn="l"/>
              </a:tabLst>
            </a:pPr>
            <a:r>
              <a:rPr b="1" sz="3200">
                <a:latin typeface="Arial"/>
                <a:ea typeface="Arial"/>
                <a:cs typeface="Arial"/>
                <a:sym typeface="Arial"/>
              </a:rPr>
              <a:t>ROY G. BIV</a:t>
            </a:r>
            <a:r>
              <a:rPr sz="3200">
                <a:latin typeface="Arial"/>
                <a:ea typeface="Arial"/>
                <a:cs typeface="Arial"/>
                <a:sym typeface="Arial"/>
              </a:rPr>
              <a:t> = colors of the spectrum (</a:t>
            </a:r>
            <a:r>
              <a:rPr b="1" sz="3200">
                <a:latin typeface="Arial"/>
                <a:ea typeface="Arial"/>
                <a:cs typeface="Arial"/>
                <a:sym typeface="Arial"/>
              </a:rPr>
              <a:t>R</a:t>
            </a:r>
            <a:r>
              <a:rPr sz="3200">
                <a:latin typeface="Arial"/>
                <a:ea typeface="Arial"/>
                <a:cs typeface="Arial"/>
                <a:sym typeface="Arial"/>
              </a:rPr>
              <a:t>ed, </a:t>
            </a:r>
            <a:r>
              <a:rPr b="1" sz="3200">
                <a:latin typeface="Arial"/>
                <a:ea typeface="Arial"/>
                <a:cs typeface="Arial"/>
                <a:sym typeface="Arial"/>
              </a:rPr>
              <a:t>O</a:t>
            </a:r>
            <a:r>
              <a:rPr sz="3200">
                <a:latin typeface="Arial"/>
                <a:ea typeface="Arial"/>
                <a:cs typeface="Arial"/>
                <a:sym typeface="Arial"/>
              </a:rPr>
              <a:t>range, </a:t>
            </a:r>
            <a:r>
              <a:rPr b="1" sz="3200">
                <a:latin typeface="Arial"/>
                <a:ea typeface="Arial"/>
                <a:cs typeface="Arial"/>
                <a:sym typeface="Arial"/>
              </a:rPr>
              <a:t>Y</a:t>
            </a:r>
            <a:r>
              <a:rPr sz="3200">
                <a:latin typeface="Arial"/>
                <a:ea typeface="Arial"/>
                <a:cs typeface="Arial"/>
                <a:sym typeface="Arial"/>
              </a:rPr>
              <a:t>ellow, </a:t>
            </a:r>
            <a:r>
              <a:rPr b="1" sz="3200">
                <a:latin typeface="Arial"/>
                <a:ea typeface="Arial"/>
                <a:cs typeface="Arial"/>
                <a:sym typeface="Arial"/>
              </a:rPr>
              <a:t>G</a:t>
            </a:r>
            <a:r>
              <a:rPr sz="3200">
                <a:latin typeface="Arial"/>
                <a:ea typeface="Arial"/>
                <a:cs typeface="Arial"/>
                <a:sym typeface="Arial"/>
              </a:rPr>
              <a:t>reen, </a:t>
            </a:r>
            <a:r>
              <a:rPr b="1" sz="3200">
                <a:latin typeface="Arial"/>
                <a:ea typeface="Arial"/>
                <a:cs typeface="Arial"/>
                <a:sym typeface="Arial"/>
              </a:rPr>
              <a:t>B</a:t>
            </a:r>
            <a:r>
              <a:rPr sz="3200">
                <a:latin typeface="Arial"/>
                <a:ea typeface="Arial"/>
                <a:cs typeface="Arial"/>
                <a:sym typeface="Arial"/>
              </a:rPr>
              <a:t>lue, </a:t>
            </a:r>
            <a:r>
              <a:rPr b="1" sz="3200">
                <a:latin typeface="Arial"/>
                <a:ea typeface="Arial"/>
                <a:cs typeface="Arial"/>
                <a:sym typeface="Arial"/>
              </a:rPr>
              <a:t>I</a:t>
            </a:r>
            <a:r>
              <a:rPr sz="3200">
                <a:latin typeface="Arial"/>
                <a:ea typeface="Arial"/>
                <a:cs typeface="Arial"/>
                <a:sym typeface="Arial"/>
              </a:rPr>
              <a:t>ndigo, </a:t>
            </a:r>
            <a:r>
              <a:rPr b="1" sz="3200">
                <a:latin typeface="Arial"/>
                <a:ea typeface="Arial"/>
                <a:cs typeface="Arial"/>
                <a:sym typeface="Arial"/>
              </a:rPr>
              <a:t>V</a:t>
            </a:r>
            <a:r>
              <a:rPr sz="3200">
                <a:latin typeface="Arial"/>
                <a:ea typeface="Arial"/>
                <a:cs typeface="Arial"/>
                <a:sym typeface="Arial"/>
              </a:rPr>
              <a:t>iolet.)</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2" name="Shape 62"/>
          <p:cNvSpPr/>
          <p:nvPr/>
        </p:nvSpPr>
        <p:spPr>
          <a:xfrm>
            <a:off x="76200" y="76200"/>
            <a:ext cx="9067800" cy="541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The bath and the bucket story (lateral thinking, making assumptions, dangers of judging people)</a:t>
            </a:r>
            <a:endParaRPr b="1"/>
          </a:p>
          <a:p>
            <a:pPr lvl="0"/>
            <a:r>
              <a:t>Given the title (on the subject of buckets..) and its quick simple message, this story is a good partner analogy to the </a:t>
            </a:r>
            <a:r>
              <a:rPr>
                <a:hlinkClick r:id="rId2" invalidUrl="" action="" tgtFrame="" tooltip="" history="1" highlightClick="0" endSnd="0"/>
              </a:rPr>
              <a:t>rocks in a bucket</a:t>
            </a:r>
            <a:r>
              <a:t> time management story. </a:t>
            </a:r>
          </a:p>
          <a:p>
            <a:pPr lvl="0"/>
            <a:r>
              <a:t>The story illustrates lateral thinking, narrow-mindedness, the risks of making assumptions, and judging people and situations:</a:t>
            </a:r>
          </a:p>
          <a:p>
            <a:pPr lvl="0"/>
            <a:r>
              <a:t>A party of suppliers was being given a tour of a mental hospital.</a:t>
            </a:r>
          </a:p>
          <a:p>
            <a:pPr lvl="0"/>
            <a:r>
              <a:t>One of the visitors had made some very insulting remarks about the patients.</a:t>
            </a:r>
          </a:p>
          <a:p>
            <a:pPr lvl="0"/>
            <a:r>
              <a:t>After the tour the visitors were introduced to various members of staff in the canteen.</a:t>
            </a:r>
          </a:p>
          <a:p>
            <a:pPr lvl="0"/>
            <a:r>
              <a:t>The rude visitor chatted to one of the security staff, Bill, a kindly and wise ex-policeman.</a:t>
            </a:r>
          </a:p>
          <a:p>
            <a:pPr lvl="0"/>
            <a:r>
              <a:t>"Are they all raving loonies in here then?" said the rude man.</a:t>
            </a:r>
          </a:p>
          <a:p>
            <a:pPr lvl="0"/>
            <a:r>
              <a:t>"Only the ones who fail the test," said Bill.</a:t>
            </a:r>
          </a:p>
          <a:p>
            <a:pPr lvl="0"/>
            <a:r>
              <a:t>"What's the test?" said the man.</a:t>
            </a:r>
          </a:p>
          <a:p>
            <a:pPr lvl="0"/>
            <a:r>
              <a:t>"Well, we show them a bath full of water, a bucket, a jug and an egg-cup, and we ask them what's the quickest way to empty the bath," said Bill.</a:t>
            </a:r>
          </a:p>
          <a:p>
            <a:pPr lvl="0"/>
            <a:r>
              <a:t>"Oh I see, simple - the normal ones know it's the bucket, right?" </a:t>
            </a:r>
          </a:p>
          <a:p>
            <a:pPr lvl="0"/>
            <a:r>
              <a:t>"No actually," said Bill, "The normal ones say pull out the plug. Should I check when there's a bed free for you?"</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228599" y="457199"/>
            <a:ext cx="16288150" cy="43849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Using the same vocabulary words,  create a name mnemonics. </a:t>
            </a:r>
          </a:p>
          <a:p>
            <a:pPr lvl="0"/>
          </a:p>
          <a:p>
            <a:pPr lvl="0"/>
          </a:p>
          <a:p>
            <a:pPr lvl="0"/>
            <a:r>
              <a:rPr b="1" sz="3200"/>
              <a:t>Obliterate   uh blit uh rate             to wipe out</a:t>
            </a:r>
            <a:endParaRPr b="1" sz="3200"/>
          </a:p>
          <a:p>
            <a:pPr lvl="0"/>
            <a:r>
              <a:rPr b="1" sz="3200"/>
              <a:t>Debilitate   d  i(ck) bil i(ck) tate     to  weaken</a:t>
            </a:r>
            <a:endParaRPr b="1" sz="3200"/>
          </a:p>
          <a:p>
            <a:pPr lvl="0"/>
            <a:r>
              <a:rPr b="1" sz="3200"/>
              <a:t>Taciturn    tas i(ck ) turn                 reluctant to 								talk</a:t>
            </a:r>
            <a:endParaRPr b="1" sz="3200"/>
          </a:p>
          <a:p>
            <a:pPr lvl="0"/>
            <a:r>
              <a:rPr b="1" sz="3200"/>
              <a:t>Officious (uh fish us)                      interfering</a:t>
            </a:r>
            <a:endParaRPr b="1" sz="3200"/>
          </a:p>
          <a:p>
            <a:pPr lvl="0"/>
            <a:r>
              <a:rPr b="1" sz="3200"/>
              <a:t>Spurn                                               to reject</a:t>
            </a:r>
            <a:endParaRPr b="1" sz="3200"/>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nvSpPr>
        <p:spPr>
          <a:xfrm>
            <a:off x="838200" y="304800"/>
            <a:ext cx="7315200" cy="990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65760">
              <a:defRPr sz="3120">
                <a:ln w="1524">
                  <a:solidFill/>
                </a:ln>
                <a:solidFill>
                  <a:srgbClr val="0000FF"/>
                </a:solidFill>
                <a:effectLst>
                  <a:outerShdw sx="100000" sy="100000" kx="0" ky="0" algn="b" rotWithShape="0" blurRad="5080" dist="14368" dir="2700000">
                    <a:srgbClr val="808080">
                      <a:alpha val="80000"/>
                    </a:srgbClr>
                  </a:outerShdw>
                </a:effectLst>
                <a:latin typeface="Arial Black"/>
                <a:ea typeface="Arial Black"/>
                <a:cs typeface="Arial Black"/>
                <a:sym typeface="Arial Black"/>
              </a:defRPr>
            </a:lvl1pPr>
          </a:lstStyle>
          <a:p>
            <a:pPr lvl="0">
              <a:defRPr sz="1800">
                <a:ln w="9525">
                  <a:noFill/>
                </a:ln>
                <a:solidFill>
                  <a:srgbClr val="000000"/>
                </a:solidFill>
                <a:effectLst/>
              </a:defRPr>
            </a:pPr>
            <a:r>
              <a:rPr sz="3120">
                <a:ln w="1524">
                  <a:solidFill/>
                </a:ln>
                <a:solidFill>
                  <a:srgbClr val="0000FF"/>
                </a:solidFill>
                <a:effectLst>
                  <a:outerShdw sx="100000" sy="100000" kx="0" ky="0" algn="b" rotWithShape="0" blurRad="5080" dist="14368" dir="2700000">
                    <a:srgbClr val="808080">
                      <a:alpha val="80000"/>
                    </a:srgbClr>
                  </a:outerShdw>
                </a:effectLst>
              </a:rPr>
              <a:t>3. Expression or Word Mnemonics</a:t>
            </a:r>
          </a:p>
        </p:txBody>
      </p:sp>
      <p:sp>
        <p:nvSpPr>
          <p:cNvPr id="122" name="Shape 122"/>
          <p:cNvSpPr/>
          <p:nvPr/>
        </p:nvSpPr>
        <p:spPr>
          <a:xfrm>
            <a:off x="533400" y="1371600"/>
            <a:ext cx="7772400" cy="55458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This is by far the most popularly used mnemonic.  To make an </a:t>
            </a:r>
            <a:r>
              <a:rPr b="1"/>
              <a:t>Expression or Word</a:t>
            </a:r>
            <a:r>
              <a:t> mnemonic, the first letter of each item in a list is arranged to form a phrase or word.  Examples include:</a:t>
            </a:r>
          </a:p>
          <a:p>
            <a:pPr lvl="0"/>
            <a:r>
              <a:t> </a:t>
            </a:r>
          </a:p>
          <a:p>
            <a:pPr lvl="0"/>
            <a:r>
              <a:t>For physical laws dealing with gasses, try these:</a:t>
            </a:r>
          </a:p>
          <a:p>
            <a:pPr lvl="0"/>
            <a:r>
              <a:t> </a:t>
            </a:r>
          </a:p>
          <a:p>
            <a:pPr lvl="0"/>
            <a:r>
              <a:rPr b="1"/>
              <a:t>	Charles’ Law</a:t>
            </a:r>
            <a:r>
              <a:t>:  For a constant volume, pressure is directly proportional to temperature.</a:t>
            </a:r>
          </a:p>
          <a:p>
            <a:pPr lvl="0"/>
            <a:r>
              <a:rPr b="1"/>
              <a:t>	The simple way to remember Chuck is if the tank’s too hot, you are out of luck. </a:t>
            </a:r>
          </a:p>
          <a:p>
            <a:pPr lvl="0"/>
            <a:r>
              <a:t> </a:t>
            </a:r>
          </a:p>
          <a:p>
            <a:pPr lvl="0"/>
            <a:r>
              <a:rPr b="1"/>
              <a:t>	Henry’s Law:  </a:t>
            </a:r>
            <a:r>
              <a:t>The solubility of a gas increases with pressure.</a:t>
            </a:r>
          </a:p>
          <a:p>
            <a:pPr lvl="0"/>
            <a:r>
              <a:t>	</a:t>
            </a:r>
            <a:r>
              <a:rPr b="1"/>
              <a:t>The way to remember good old Hank is think of bubbles in the Coke you drank.</a:t>
            </a:r>
          </a:p>
          <a:p>
            <a:pPr lvl="0"/>
            <a:r>
              <a:rPr b="1"/>
              <a:t> </a:t>
            </a:r>
          </a:p>
          <a:p>
            <a:pPr lvl="0"/>
            <a:r>
              <a:rPr b="1"/>
              <a:t>	Boyles’ Law:  </a:t>
            </a:r>
            <a:r>
              <a:t>At constant temperature, pressure is inversely proportional to volume.</a:t>
            </a:r>
          </a:p>
          <a:p>
            <a:pPr lvl="0"/>
            <a:r>
              <a:t>	</a:t>
            </a:r>
            <a:r>
              <a:rPr b="1"/>
              <a:t>Boyle’s law is best of all because it presses gasses awfully small.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22">
                                            <p:txEl>
                                              <p:pRg st="2" end="2"/>
                                            </p:txEl>
                                          </p:spTgt>
                                        </p:tgtEl>
                                        <p:attrNameLst>
                                          <p:attrName>style.visibility</p:attrName>
                                        </p:attrNameLst>
                                      </p:cBhvr>
                                      <p:to>
                                        <p:strVal val="visible"/>
                                      </p:to>
                                    </p:set>
                                    <p:anim calcmode="lin" valueType="num">
                                      <p:cBhvr>
                                        <p:cTn id="7" dur="500" fill="hold"/>
                                        <p:tgtEl>
                                          <p:spTgt spid="122">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12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122">
                                            <p:txEl>
                                              <p:pRg st="3" end="3"/>
                                            </p:txEl>
                                          </p:spTgt>
                                        </p:tgtEl>
                                        <p:attrNameLst>
                                          <p:attrName>style.visibility</p:attrName>
                                        </p:attrNameLst>
                                      </p:cBhvr>
                                      <p:to>
                                        <p:strVal val="visible"/>
                                      </p:to>
                                    </p:set>
                                    <p:anim calcmode="lin" valueType="num">
                                      <p:cBhvr>
                                        <p:cTn id="12" dur="500" fill="hold"/>
                                        <p:tgtEl>
                                          <p:spTgt spid="122">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122">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nodeType="afterEffect" presetClass="entr" presetSubtype="4" presetID="2" grpId="1" fill="hold">
                                  <p:stCondLst>
                                    <p:cond delay="0"/>
                                  </p:stCondLst>
                                  <p:iterate type="el" backwards="0">
                                    <p:tmAbs val="0"/>
                                  </p:iterate>
                                  <p:childTnLst>
                                    <p:set>
                                      <p:cBhvr>
                                        <p:cTn id="16" fill="hold"/>
                                        <p:tgtEl>
                                          <p:spTgt spid="122">
                                            <p:txEl>
                                              <p:pRg st="4" end="4"/>
                                            </p:txEl>
                                          </p:spTgt>
                                        </p:tgtEl>
                                        <p:attrNameLst>
                                          <p:attrName>style.visibility</p:attrName>
                                        </p:attrNameLst>
                                      </p:cBhvr>
                                      <p:to>
                                        <p:strVal val="visible"/>
                                      </p:to>
                                    </p:set>
                                    <p:anim calcmode="lin" valueType="num">
                                      <p:cBhvr>
                                        <p:cTn id="17" dur="500" fill="hold"/>
                                        <p:tgtEl>
                                          <p:spTgt spid="122">
                                            <p:txEl>
                                              <p:pRg st="4" end="4"/>
                                            </p:txEl>
                                          </p:spTgt>
                                        </p:tgtEl>
                                        <p:attrNameLst>
                                          <p:attrName>ppt_x</p:attrName>
                                        </p:attrNameLst>
                                      </p:cBhvr>
                                      <p:tavLst>
                                        <p:tav tm="0">
                                          <p:val>
                                            <p:strVal val="#ppt_x"/>
                                          </p:val>
                                        </p:tav>
                                        <p:tav tm="100000">
                                          <p:val>
                                            <p:strVal val="#ppt_x"/>
                                          </p:val>
                                        </p:tav>
                                      </p:tavLst>
                                    </p:anim>
                                    <p:anim calcmode="lin" valueType="num">
                                      <p:cBhvr>
                                        <p:cTn id="18" dur="500" fill="hold"/>
                                        <p:tgtEl>
                                          <p:spTgt spid="122">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nodeType="afterEffect" presetClass="entr" presetSubtype="4" presetID="2" grpId="1" fill="hold">
                                  <p:stCondLst>
                                    <p:cond delay="0"/>
                                  </p:stCondLst>
                                  <p:iterate type="el" backwards="0">
                                    <p:tmAbs val="0"/>
                                  </p:iterate>
                                  <p:childTnLst>
                                    <p:set>
                                      <p:cBhvr>
                                        <p:cTn id="21" fill="hold"/>
                                        <p:tgtEl>
                                          <p:spTgt spid="122">
                                            <p:txEl>
                                              <p:pRg st="5" end="5"/>
                                            </p:txEl>
                                          </p:spTgt>
                                        </p:tgtEl>
                                        <p:attrNameLst>
                                          <p:attrName>style.visibility</p:attrName>
                                        </p:attrNameLst>
                                      </p:cBhvr>
                                      <p:to>
                                        <p:strVal val="visible"/>
                                      </p:to>
                                    </p:set>
                                    <p:anim calcmode="lin" valueType="num">
                                      <p:cBhvr>
                                        <p:cTn id="22" dur="500" fill="hold"/>
                                        <p:tgtEl>
                                          <p:spTgt spid="122">
                                            <p:txEl>
                                              <p:pRg st="5" end="5"/>
                                            </p:txEl>
                                          </p:spTgt>
                                        </p:tgtEl>
                                        <p:attrNameLst>
                                          <p:attrName>ppt_x</p:attrName>
                                        </p:attrNameLst>
                                      </p:cBhvr>
                                      <p:tavLst>
                                        <p:tav tm="0">
                                          <p:val>
                                            <p:strVal val="#ppt_x"/>
                                          </p:val>
                                        </p:tav>
                                        <p:tav tm="100000">
                                          <p:val>
                                            <p:strVal val="#ppt_x"/>
                                          </p:val>
                                        </p:tav>
                                      </p:tavLst>
                                    </p:anim>
                                    <p:anim calcmode="lin" valueType="num">
                                      <p:cBhvr>
                                        <p:cTn id="23" dur="500" fill="hold"/>
                                        <p:tgtEl>
                                          <p:spTgt spid="122">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nodeType="afterEffect" presetClass="entr" presetSubtype="4" presetID="2" grpId="1" fill="hold">
                                  <p:stCondLst>
                                    <p:cond delay="0"/>
                                  </p:stCondLst>
                                  <p:iterate type="el" backwards="0">
                                    <p:tmAbs val="0"/>
                                  </p:iterate>
                                  <p:childTnLst>
                                    <p:set>
                                      <p:cBhvr>
                                        <p:cTn id="26" fill="hold"/>
                                        <p:tgtEl>
                                          <p:spTgt spid="122">
                                            <p:txEl>
                                              <p:pRg st="6" end="6"/>
                                            </p:txEl>
                                          </p:spTgt>
                                        </p:tgtEl>
                                        <p:attrNameLst>
                                          <p:attrName>style.visibility</p:attrName>
                                        </p:attrNameLst>
                                      </p:cBhvr>
                                      <p:to>
                                        <p:strVal val="visible"/>
                                      </p:to>
                                    </p:set>
                                    <p:anim calcmode="lin" valueType="num">
                                      <p:cBhvr>
                                        <p:cTn id="27" dur="500" fill="hold"/>
                                        <p:tgtEl>
                                          <p:spTgt spid="122">
                                            <p:txEl>
                                              <p:pRg st="6" end="6"/>
                                            </p:txEl>
                                          </p:spTgt>
                                        </p:tgtEl>
                                        <p:attrNameLst>
                                          <p:attrName>ppt_x</p:attrName>
                                        </p:attrNameLst>
                                      </p:cBhvr>
                                      <p:tavLst>
                                        <p:tav tm="0">
                                          <p:val>
                                            <p:strVal val="#ppt_x"/>
                                          </p:val>
                                        </p:tav>
                                        <p:tav tm="100000">
                                          <p:val>
                                            <p:strVal val="#ppt_x"/>
                                          </p:val>
                                        </p:tav>
                                      </p:tavLst>
                                    </p:anim>
                                    <p:anim calcmode="lin" valueType="num">
                                      <p:cBhvr>
                                        <p:cTn id="28" dur="500" fill="hold"/>
                                        <p:tgtEl>
                                          <p:spTgt spid="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4" presetID="2" grpId="1" fill="hold">
                                  <p:stCondLst>
                                    <p:cond delay="0"/>
                                  </p:stCondLst>
                                  <p:iterate type="el" backwards="0">
                                    <p:tmAbs val="0"/>
                                  </p:iterate>
                                  <p:childTnLst>
                                    <p:set>
                                      <p:cBhvr>
                                        <p:cTn id="32" fill="hold"/>
                                        <p:tgtEl>
                                          <p:spTgt spid="122">
                                            <p:txEl>
                                              <p:pRg st="7" end="7"/>
                                            </p:txEl>
                                          </p:spTgt>
                                        </p:tgtEl>
                                        <p:attrNameLst>
                                          <p:attrName>style.visibility</p:attrName>
                                        </p:attrNameLst>
                                      </p:cBhvr>
                                      <p:to>
                                        <p:strVal val="visible"/>
                                      </p:to>
                                    </p:set>
                                    <p:anim calcmode="lin" valueType="num">
                                      <p:cBhvr>
                                        <p:cTn id="33" dur="500" fill="hold"/>
                                        <p:tgtEl>
                                          <p:spTgt spid="122">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22">
                                            <p:txEl>
                                              <p:pRg st="7" end="7"/>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nodeType="afterEffect" presetClass="entr" presetSubtype="4" presetID="2" grpId="1" fill="hold">
                                  <p:stCondLst>
                                    <p:cond delay="0"/>
                                  </p:stCondLst>
                                  <p:iterate type="el" backwards="0">
                                    <p:tmAbs val="0"/>
                                  </p:iterate>
                                  <p:childTnLst>
                                    <p:set>
                                      <p:cBhvr>
                                        <p:cTn id="37" fill="hold"/>
                                        <p:tgtEl>
                                          <p:spTgt spid="122">
                                            <p:txEl>
                                              <p:pRg st="8" end="8"/>
                                            </p:txEl>
                                          </p:spTgt>
                                        </p:tgtEl>
                                        <p:attrNameLst>
                                          <p:attrName>style.visibility</p:attrName>
                                        </p:attrNameLst>
                                      </p:cBhvr>
                                      <p:to>
                                        <p:strVal val="visible"/>
                                      </p:to>
                                    </p:set>
                                    <p:anim calcmode="lin" valueType="num">
                                      <p:cBhvr>
                                        <p:cTn id="38" dur="500" fill="hold"/>
                                        <p:tgtEl>
                                          <p:spTgt spid="122">
                                            <p:txEl>
                                              <p:pRg st="8" end="8"/>
                                            </p:txEl>
                                          </p:spTgt>
                                        </p:tgtEl>
                                        <p:attrNameLst>
                                          <p:attrName>ppt_x</p:attrName>
                                        </p:attrNameLst>
                                      </p:cBhvr>
                                      <p:tavLst>
                                        <p:tav tm="0">
                                          <p:val>
                                            <p:strVal val="#ppt_x"/>
                                          </p:val>
                                        </p:tav>
                                        <p:tav tm="100000">
                                          <p:val>
                                            <p:strVal val="#ppt_x"/>
                                          </p:val>
                                        </p:tav>
                                      </p:tavLst>
                                    </p:anim>
                                    <p:anim calcmode="lin" valueType="num">
                                      <p:cBhvr>
                                        <p:cTn id="39" dur="500" fill="hold"/>
                                        <p:tgtEl>
                                          <p:spTgt spid="122">
                                            <p:txEl>
                                              <p:pRg st="8" end="8"/>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nodeType="afterEffect" presetClass="entr" presetSubtype="4" presetID="2" grpId="1" fill="hold">
                                  <p:stCondLst>
                                    <p:cond delay="0"/>
                                  </p:stCondLst>
                                  <p:iterate type="el" backwards="0">
                                    <p:tmAbs val="0"/>
                                  </p:iterate>
                                  <p:childTnLst>
                                    <p:set>
                                      <p:cBhvr>
                                        <p:cTn id="42" fill="hold"/>
                                        <p:tgtEl>
                                          <p:spTgt spid="122">
                                            <p:txEl>
                                              <p:pRg st="9" end="9"/>
                                            </p:txEl>
                                          </p:spTgt>
                                        </p:tgtEl>
                                        <p:attrNameLst>
                                          <p:attrName>style.visibility</p:attrName>
                                        </p:attrNameLst>
                                      </p:cBhvr>
                                      <p:to>
                                        <p:strVal val="visible"/>
                                      </p:to>
                                    </p:set>
                                    <p:anim calcmode="lin" valueType="num">
                                      <p:cBhvr>
                                        <p:cTn id="43" dur="500" fill="hold"/>
                                        <p:tgtEl>
                                          <p:spTgt spid="122">
                                            <p:txEl>
                                              <p:pRg st="9" end="9"/>
                                            </p:txEl>
                                          </p:spTgt>
                                        </p:tgtEl>
                                        <p:attrNameLst>
                                          <p:attrName>ppt_x</p:attrName>
                                        </p:attrNameLst>
                                      </p:cBhvr>
                                      <p:tavLst>
                                        <p:tav tm="0">
                                          <p:val>
                                            <p:strVal val="#ppt_x"/>
                                          </p:val>
                                        </p:tav>
                                        <p:tav tm="100000">
                                          <p:val>
                                            <p:strVal val="#ppt_x"/>
                                          </p:val>
                                        </p:tav>
                                      </p:tavLst>
                                    </p:anim>
                                    <p:anim calcmode="lin" valueType="num">
                                      <p:cBhvr>
                                        <p:cTn id="44" dur="500" fill="hold"/>
                                        <p:tgtEl>
                                          <p:spTgt spid="12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4" presetID="2" grpId="1" fill="hold">
                                  <p:stCondLst>
                                    <p:cond delay="0"/>
                                  </p:stCondLst>
                                  <p:iterate type="el" backwards="0">
                                    <p:tmAbs val="0"/>
                                  </p:iterate>
                                  <p:childTnLst>
                                    <p:set>
                                      <p:cBhvr>
                                        <p:cTn id="48" fill="hold"/>
                                        <p:tgtEl>
                                          <p:spTgt spid="122">
                                            <p:txEl>
                                              <p:pRg st="10" end="10"/>
                                            </p:txEl>
                                          </p:spTgt>
                                        </p:tgtEl>
                                        <p:attrNameLst>
                                          <p:attrName>style.visibility</p:attrName>
                                        </p:attrNameLst>
                                      </p:cBhvr>
                                      <p:to>
                                        <p:strVal val="visible"/>
                                      </p:to>
                                    </p:set>
                                    <p:anim calcmode="lin" valueType="num">
                                      <p:cBhvr>
                                        <p:cTn id="49" dur="500" fill="hold"/>
                                        <p:tgtEl>
                                          <p:spTgt spid="122">
                                            <p:txEl>
                                              <p:pRg st="10" end="10"/>
                                            </p:txEl>
                                          </p:spTgt>
                                        </p:tgtEl>
                                        <p:attrNameLst>
                                          <p:attrName>ppt_x</p:attrName>
                                        </p:attrNameLst>
                                      </p:cBhvr>
                                      <p:tavLst>
                                        <p:tav tm="0">
                                          <p:val>
                                            <p:strVal val="#ppt_x"/>
                                          </p:val>
                                        </p:tav>
                                        <p:tav tm="100000">
                                          <p:val>
                                            <p:strVal val="#ppt_x"/>
                                          </p:val>
                                        </p:tav>
                                      </p:tavLst>
                                    </p:anim>
                                    <p:anim calcmode="lin" valueType="num">
                                      <p:cBhvr>
                                        <p:cTn id="50" dur="500" fill="hold"/>
                                        <p:tgtEl>
                                          <p:spTgt spid="122">
                                            <p:txEl>
                                              <p:pRg st="10" end="1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nodeType="afterEffect" presetClass="entr" presetSubtype="4" presetID="2" grpId="1" fill="hold">
                                  <p:stCondLst>
                                    <p:cond delay="0"/>
                                  </p:stCondLst>
                                  <p:iterate type="el" backwards="0">
                                    <p:tmAbs val="0"/>
                                  </p:iterate>
                                  <p:childTnLst>
                                    <p:set>
                                      <p:cBhvr>
                                        <p:cTn id="53" fill="hold"/>
                                        <p:tgtEl>
                                          <p:spTgt spid="122">
                                            <p:txEl>
                                              <p:pRg st="11" end="11"/>
                                            </p:txEl>
                                          </p:spTgt>
                                        </p:tgtEl>
                                        <p:attrNameLst>
                                          <p:attrName>style.visibility</p:attrName>
                                        </p:attrNameLst>
                                      </p:cBhvr>
                                      <p:to>
                                        <p:strVal val="visible"/>
                                      </p:to>
                                    </p:set>
                                    <p:anim calcmode="lin" valueType="num">
                                      <p:cBhvr>
                                        <p:cTn id="54" dur="500" fill="hold"/>
                                        <p:tgtEl>
                                          <p:spTgt spid="122">
                                            <p:txEl>
                                              <p:pRg st="11" end="11"/>
                                            </p:txEl>
                                          </p:spTgt>
                                        </p:tgtEl>
                                        <p:attrNameLst>
                                          <p:attrName>ppt_x</p:attrName>
                                        </p:attrNameLst>
                                      </p:cBhvr>
                                      <p:tavLst>
                                        <p:tav tm="0">
                                          <p:val>
                                            <p:strVal val="#ppt_x"/>
                                          </p:val>
                                        </p:tav>
                                        <p:tav tm="100000">
                                          <p:val>
                                            <p:strVal val="#ppt_x"/>
                                          </p:val>
                                        </p:tav>
                                      </p:tavLst>
                                    </p:anim>
                                    <p:anim calcmode="lin" valueType="num">
                                      <p:cBhvr>
                                        <p:cTn id="55" dur="500" fill="hold"/>
                                        <p:tgtEl>
                                          <p:spTgt spid="12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2"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nvSpPr>
        <p:spPr>
          <a:xfrm>
            <a:off x="152400" y="257504"/>
            <a:ext cx="8686800" cy="9136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buSzPct val="100000"/>
              <a:buFont typeface="Arial"/>
              <a:buChar char="•"/>
              <a:tabLst>
                <a:tab pos="228600" algn="l"/>
                <a:tab pos="1308100" algn="l"/>
                <a:tab pos="5308600" algn="l"/>
              </a:tabLst>
            </a:pPr>
            <a:r>
              <a:rPr sz="2400">
                <a:latin typeface="Arial"/>
                <a:ea typeface="Arial"/>
                <a:cs typeface="Arial"/>
                <a:sym typeface="Arial"/>
              </a:rPr>
              <a:t>In English, the 7 coordinating conjunctions are </a:t>
            </a:r>
            <a:r>
              <a:rPr b="1" sz="2400">
                <a:latin typeface="Arial"/>
                <a:ea typeface="Arial"/>
                <a:cs typeface="Arial"/>
                <a:sym typeface="Arial"/>
              </a:rPr>
              <a:t>F</a:t>
            </a:r>
            <a:r>
              <a:rPr sz="2400">
                <a:latin typeface="Arial"/>
                <a:ea typeface="Arial"/>
                <a:cs typeface="Arial"/>
                <a:sym typeface="Arial"/>
              </a:rPr>
              <a:t>or, </a:t>
            </a:r>
            <a:r>
              <a:rPr b="1" sz="2400">
                <a:latin typeface="Arial"/>
                <a:ea typeface="Arial"/>
                <a:cs typeface="Arial"/>
                <a:sym typeface="Arial"/>
              </a:rPr>
              <a:t>A</a:t>
            </a:r>
            <a:r>
              <a:rPr sz="2400">
                <a:latin typeface="Arial"/>
                <a:ea typeface="Arial"/>
                <a:cs typeface="Arial"/>
                <a:sym typeface="Arial"/>
              </a:rPr>
              <a:t>nd, </a:t>
            </a:r>
            <a:r>
              <a:rPr b="1" sz="2400">
                <a:latin typeface="Arial"/>
                <a:ea typeface="Arial"/>
                <a:cs typeface="Arial"/>
                <a:sym typeface="Arial"/>
              </a:rPr>
              <a:t>N</a:t>
            </a:r>
            <a:r>
              <a:rPr sz="2400">
                <a:latin typeface="Arial"/>
                <a:ea typeface="Arial"/>
                <a:cs typeface="Arial"/>
                <a:sym typeface="Arial"/>
              </a:rPr>
              <a:t>or, </a:t>
            </a:r>
            <a:r>
              <a:rPr b="1" sz="2400">
                <a:latin typeface="Arial"/>
                <a:ea typeface="Arial"/>
                <a:cs typeface="Arial"/>
                <a:sym typeface="Arial"/>
              </a:rPr>
              <a:t>B</a:t>
            </a:r>
            <a:r>
              <a:rPr sz="2400">
                <a:latin typeface="Arial"/>
                <a:ea typeface="Arial"/>
                <a:cs typeface="Arial"/>
                <a:sym typeface="Arial"/>
              </a:rPr>
              <a:t>ut</a:t>
            </a:r>
            <a:r>
              <a:rPr b="1" sz="2400">
                <a:latin typeface="Arial"/>
                <a:ea typeface="Arial"/>
                <a:cs typeface="Arial"/>
                <a:sym typeface="Arial"/>
              </a:rPr>
              <a:t>, O</a:t>
            </a:r>
            <a:r>
              <a:rPr sz="2400">
                <a:latin typeface="Arial"/>
                <a:ea typeface="Arial"/>
                <a:cs typeface="Arial"/>
                <a:sym typeface="Arial"/>
              </a:rPr>
              <a:t>r</a:t>
            </a:r>
            <a:r>
              <a:rPr b="1" sz="2400">
                <a:latin typeface="Arial"/>
                <a:ea typeface="Arial"/>
                <a:cs typeface="Arial"/>
                <a:sym typeface="Arial"/>
              </a:rPr>
              <a:t>, Y</a:t>
            </a:r>
            <a:r>
              <a:rPr sz="2400">
                <a:latin typeface="Arial"/>
                <a:ea typeface="Arial"/>
                <a:cs typeface="Arial"/>
                <a:sym typeface="Arial"/>
              </a:rPr>
              <a:t>et</a:t>
            </a:r>
            <a:r>
              <a:rPr b="1" sz="2400">
                <a:latin typeface="Arial"/>
                <a:ea typeface="Arial"/>
                <a:cs typeface="Arial"/>
                <a:sym typeface="Arial"/>
              </a:rPr>
              <a:t>, S</a:t>
            </a:r>
            <a:r>
              <a:rPr sz="2400">
                <a:latin typeface="Arial"/>
                <a:ea typeface="Arial"/>
                <a:cs typeface="Arial"/>
                <a:sym typeface="Arial"/>
              </a:rPr>
              <a:t>o</a:t>
            </a:r>
            <a:r>
              <a:rPr b="1" sz="2400">
                <a:latin typeface="Arial"/>
                <a:ea typeface="Arial"/>
                <a:cs typeface="Arial"/>
                <a:sym typeface="Arial"/>
              </a:rPr>
              <a:t> = FANBOYS</a:t>
            </a:r>
            <a:r>
              <a:rPr sz="1000">
                <a:latin typeface="Arial"/>
                <a:ea typeface="Arial"/>
                <a:cs typeface="Arial"/>
                <a:sym typeface="Arial"/>
              </a:rPr>
              <a:t>.</a:t>
            </a:r>
            <a:endParaRPr sz="800">
              <a:latin typeface="Arial"/>
              <a:ea typeface="Arial"/>
              <a:cs typeface="Arial"/>
              <a:sym typeface="Arial"/>
            </a:endParaRPr>
          </a:p>
        </p:txBody>
      </p:sp>
      <p:sp>
        <p:nvSpPr>
          <p:cNvPr id="125" name="Shape 125"/>
          <p:cNvSpPr/>
          <p:nvPr/>
        </p:nvSpPr>
        <p:spPr>
          <a:xfrm>
            <a:off x="-1122363" y="582612"/>
            <a:ext cx="673101" cy="3506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200">
                <a:effectLst>
                  <a:outerShdw sx="100000" sy="100000" kx="0" ky="0" algn="b" rotWithShape="0" blurRad="38100" dist="38100" dir="2700000">
                    <a:srgbClr val="C0C0C0"/>
                  </a:outerShdw>
                </a:effectLst>
                <a:latin typeface="Arial"/>
                <a:ea typeface="Arial"/>
                <a:cs typeface="Arial"/>
                <a:sym typeface="Arial"/>
              </a:defRPr>
            </a:lvl1pPr>
          </a:lstStyle>
          <a:p>
            <a:pPr lvl="0">
              <a:defRPr b="0" sz="1800">
                <a:effectLst/>
              </a:defRPr>
            </a:pPr>
            <a:r>
              <a:rPr b="1" sz="1200">
                <a:effectLst>
                  <a:outerShdw sx="100000" sy="100000" kx="0" ky="0" algn="b" rotWithShape="0" blurRad="38100" dist="38100" dir="2700000">
                    <a:srgbClr val="C0C0C0"/>
                  </a:outerShdw>
                </a:effectLst>
              </a:rPr>
              <a:t>Burp!</a:t>
            </a:r>
            <a:endParaRPr b="1" sz="1200"/>
          </a:p>
        </p:txBody>
      </p:sp>
      <p:sp>
        <p:nvSpPr>
          <p:cNvPr id="126" name="Shape 126"/>
          <p:cNvSpPr/>
          <p:nvPr/>
        </p:nvSpPr>
        <p:spPr>
          <a:xfrm>
            <a:off x="304800" y="1150904"/>
            <a:ext cx="8534400" cy="5658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tabLst>
                <a:tab pos="228600" algn="l"/>
                <a:tab pos="1308100" algn="l"/>
                <a:tab pos="5308600" algn="l"/>
              </a:tabLst>
            </a:pPr>
            <a:r>
              <a:rPr sz="2000">
                <a:latin typeface="Arial"/>
                <a:ea typeface="Arial"/>
                <a:cs typeface="Arial"/>
                <a:sym typeface="Arial"/>
              </a:rPr>
              <a:t>The order of operations for math is </a:t>
            </a:r>
            <a:r>
              <a:rPr b="1" sz="2000">
                <a:latin typeface="Arial"/>
                <a:ea typeface="Arial"/>
                <a:cs typeface="Arial"/>
                <a:sym typeface="Arial"/>
              </a:rPr>
              <a:t>P</a:t>
            </a:r>
            <a:r>
              <a:rPr sz="2000">
                <a:latin typeface="Arial"/>
                <a:ea typeface="Arial"/>
                <a:cs typeface="Arial"/>
                <a:sym typeface="Arial"/>
              </a:rPr>
              <a:t>arentheses, </a:t>
            </a:r>
            <a:r>
              <a:rPr b="1" sz="2000">
                <a:latin typeface="Arial"/>
                <a:ea typeface="Arial"/>
                <a:cs typeface="Arial"/>
                <a:sym typeface="Arial"/>
              </a:rPr>
              <a:t>E</a:t>
            </a:r>
            <a:r>
              <a:rPr sz="2000">
                <a:latin typeface="Arial"/>
                <a:ea typeface="Arial"/>
                <a:cs typeface="Arial"/>
                <a:sym typeface="Arial"/>
              </a:rPr>
              <a:t>xponents, </a:t>
            </a:r>
            <a:r>
              <a:rPr b="1" sz="2000">
                <a:latin typeface="Arial"/>
                <a:ea typeface="Arial"/>
                <a:cs typeface="Arial"/>
                <a:sym typeface="Arial"/>
              </a:rPr>
              <a:t>M</a:t>
            </a:r>
            <a:r>
              <a:rPr sz="2000">
                <a:latin typeface="Arial"/>
                <a:ea typeface="Arial"/>
                <a:cs typeface="Arial"/>
                <a:sym typeface="Arial"/>
              </a:rPr>
              <a:t>ultiply, </a:t>
            </a:r>
            <a:r>
              <a:rPr b="1" sz="2000">
                <a:latin typeface="Arial"/>
                <a:ea typeface="Arial"/>
                <a:cs typeface="Arial"/>
                <a:sym typeface="Arial"/>
              </a:rPr>
              <a:t>D</a:t>
            </a:r>
            <a:r>
              <a:rPr sz="2000">
                <a:latin typeface="Arial"/>
                <a:ea typeface="Arial"/>
                <a:cs typeface="Arial"/>
                <a:sym typeface="Arial"/>
              </a:rPr>
              <a:t>ivide, </a:t>
            </a:r>
            <a:r>
              <a:rPr b="1" sz="2000">
                <a:latin typeface="Arial"/>
                <a:ea typeface="Arial"/>
                <a:cs typeface="Arial"/>
                <a:sym typeface="Arial"/>
              </a:rPr>
              <a:t>A</a:t>
            </a:r>
            <a:r>
              <a:rPr sz="2000">
                <a:latin typeface="Arial"/>
                <a:ea typeface="Arial"/>
                <a:cs typeface="Arial"/>
                <a:sym typeface="Arial"/>
              </a:rPr>
              <a:t>dd, and </a:t>
            </a:r>
            <a:r>
              <a:rPr b="1" sz="2000">
                <a:latin typeface="Arial"/>
                <a:ea typeface="Arial"/>
                <a:cs typeface="Arial"/>
                <a:sym typeface="Arial"/>
              </a:rPr>
              <a:t>S</a:t>
            </a:r>
            <a:r>
              <a:rPr sz="2000">
                <a:latin typeface="Arial"/>
                <a:ea typeface="Arial"/>
                <a:cs typeface="Arial"/>
                <a:sym typeface="Arial"/>
              </a:rPr>
              <a:t>ubtract</a:t>
            </a:r>
            <a:r>
              <a:rPr b="1" sz="2000">
                <a:latin typeface="Arial"/>
                <a:ea typeface="Arial"/>
                <a:cs typeface="Arial"/>
                <a:sym typeface="Arial"/>
              </a:rPr>
              <a:t> = PLEASE EXCUSE MY DEAR AUNT SALLY</a:t>
            </a:r>
            <a:r>
              <a:rPr sz="2000">
                <a:latin typeface="Arial"/>
                <a:ea typeface="Arial"/>
                <a:cs typeface="Arial"/>
                <a:sym typeface="Arial"/>
              </a:rPr>
              <a:t>.</a:t>
            </a:r>
            <a:endParaRPr sz="2000">
              <a:latin typeface="Arial"/>
              <a:ea typeface="Arial"/>
              <a:cs typeface="Arial"/>
              <a:sym typeface="Arial"/>
            </a:endParaRPr>
          </a:p>
          <a:p>
            <a:pPr lvl="0" algn="just">
              <a:tabLst>
                <a:tab pos="228600" algn="l"/>
                <a:tab pos="1308100" algn="l"/>
                <a:tab pos="5308600" algn="l"/>
              </a:tabLst>
            </a:pPr>
            <a:endParaRPr sz="1400">
              <a:latin typeface="Arial"/>
              <a:ea typeface="Arial"/>
              <a:cs typeface="Arial"/>
              <a:sym typeface="Arial"/>
            </a:endParaRPr>
          </a:p>
          <a:p>
            <a:pPr lvl="0" algn="just">
              <a:buSzPct val="100000"/>
              <a:buFont typeface="Arial"/>
              <a:buChar char="•"/>
              <a:tabLst>
                <a:tab pos="228600" algn="l"/>
                <a:tab pos="1308100" algn="l"/>
                <a:tab pos="5308600" algn="l"/>
              </a:tabLst>
            </a:pPr>
            <a:r>
              <a:rPr sz="2000">
                <a:latin typeface="Arial"/>
                <a:ea typeface="Arial"/>
                <a:cs typeface="Arial"/>
                <a:sym typeface="Arial"/>
              </a:rPr>
              <a:t>The categories in the classification of life are </a:t>
            </a:r>
            <a:r>
              <a:rPr b="1" sz="2000">
                <a:latin typeface="Arial"/>
                <a:ea typeface="Arial"/>
                <a:cs typeface="Arial"/>
                <a:sym typeface="Arial"/>
              </a:rPr>
              <a:t>K</a:t>
            </a:r>
            <a:r>
              <a:rPr sz="2000">
                <a:latin typeface="Arial"/>
                <a:ea typeface="Arial"/>
                <a:cs typeface="Arial"/>
                <a:sym typeface="Arial"/>
              </a:rPr>
              <a:t>ingdom, </a:t>
            </a:r>
            <a:r>
              <a:rPr b="1" sz="2000">
                <a:latin typeface="Arial"/>
                <a:ea typeface="Arial"/>
                <a:cs typeface="Arial"/>
                <a:sym typeface="Arial"/>
              </a:rPr>
              <a:t>P</a:t>
            </a:r>
            <a:r>
              <a:rPr sz="2000">
                <a:latin typeface="Arial"/>
                <a:ea typeface="Arial"/>
                <a:cs typeface="Arial"/>
                <a:sym typeface="Arial"/>
              </a:rPr>
              <a:t>hylum,</a:t>
            </a:r>
            <a:r>
              <a:rPr b="1" sz="2000">
                <a:latin typeface="Arial"/>
                <a:ea typeface="Arial"/>
                <a:cs typeface="Arial"/>
                <a:sym typeface="Arial"/>
              </a:rPr>
              <a:t> C</a:t>
            </a:r>
            <a:r>
              <a:rPr sz="2000">
                <a:latin typeface="Arial"/>
                <a:ea typeface="Arial"/>
                <a:cs typeface="Arial"/>
                <a:sym typeface="Arial"/>
              </a:rPr>
              <a:t>lass,</a:t>
            </a:r>
            <a:r>
              <a:rPr b="1" sz="2000">
                <a:latin typeface="Arial"/>
                <a:ea typeface="Arial"/>
                <a:cs typeface="Arial"/>
                <a:sym typeface="Arial"/>
              </a:rPr>
              <a:t> O</a:t>
            </a:r>
            <a:r>
              <a:rPr sz="2000">
                <a:latin typeface="Arial"/>
                <a:ea typeface="Arial"/>
                <a:cs typeface="Arial"/>
                <a:sym typeface="Arial"/>
              </a:rPr>
              <a:t>rder, </a:t>
            </a:r>
            <a:r>
              <a:rPr b="1" sz="2000">
                <a:latin typeface="Arial"/>
                <a:ea typeface="Arial"/>
                <a:cs typeface="Arial"/>
                <a:sym typeface="Arial"/>
              </a:rPr>
              <a:t>F</a:t>
            </a:r>
            <a:r>
              <a:rPr sz="2000">
                <a:latin typeface="Arial"/>
                <a:ea typeface="Arial"/>
                <a:cs typeface="Arial"/>
                <a:sym typeface="Arial"/>
              </a:rPr>
              <a:t>amily, </a:t>
            </a:r>
            <a:r>
              <a:rPr b="1" sz="2000">
                <a:latin typeface="Arial"/>
                <a:ea typeface="Arial"/>
                <a:cs typeface="Arial"/>
                <a:sym typeface="Arial"/>
              </a:rPr>
              <a:t>G</a:t>
            </a:r>
            <a:r>
              <a:rPr sz="2000">
                <a:latin typeface="Arial"/>
                <a:ea typeface="Arial"/>
                <a:cs typeface="Arial"/>
                <a:sym typeface="Arial"/>
              </a:rPr>
              <a:t>enus,</a:t>
            </a:r>
            <a:r>
              <a:rPr b="1" sz="2000">
                <a:latin typeface="Arial"/>
                <a:ea typeface="Arial"/>
                <a:cs typeface="Arial"/>
                <a:sym typeface="Arial"/>
              </a:rPr>
              <a:t> S</a:t>
            </a:r>
            <a:r>
              <a:rPr sz="2000">
                <a:latin typeface="Arial"/>
                <a:ea typeface="Arial"/>
                <a:cs typeface="Arial"/>
                <a:sym typeface="Arial"/>
              </a:rPr>
              <a:t>pecies,</a:t>
            </a:r>
            <a:r>
              <a:rPr b="1" sz="2000">
                <a:latin typeface="Arial"/>
                <a:ea typeface="Arial"/>
                <a:cs typeface="Arial"/>
                <a:sym typeface="Arial"/>
              </a:rPr>
              <a:t> V</a:t>
            </a:r>
            <a:r>
              <a:rPr sz="2000">
                <a:latin typeface="Arial"/>
                <a:ea typeface="Arial"/>
                <a:cs typeface="Arial"/>
                <a:sym typeface="Arial"/>
              </a:rPr>
              <a:t>ariety = </a:t>
            </a:r>
            <a:r>
              <a:rPr b="1" sz="2000">
                <a:latin typeface="Arial"/>
                <a:ea typeface="Arial"/>
                <a:cs typeface="Arial"/>
                <a:sym typeface="Arial"/>
              </a:rPr>
              <a:t>KINGS PLAY CARDS ON FAIRLY GOOD SOFT VELVET</a:t>
            </a:r>
            <a:r>
              <a:rPr sz="2000">
                <a:latin typeface="Arial"/>
                <a:ea typeface="Arial"/>
                <a:cs typeface="Arial"/>
                <a:sym typeface="Arial"/>
              </a:rPr>
              <a:t>.</a:t>
            </a:r>
            <a:endParaRPr sz="2000">
              <a:latin typeface="Arial"/>
              <a:ea typeface="Arial"/>
              <a:cs typeface="Arial"/>
              <a:sym typeface="Arial"/>
            </a:endParaRPr>
          </a:p>
          <a:p>
            <a:pPr lvl="0" algn="just">
              <a:buSzPct val="100000"/>
              <a:buFont typeface="Arial"/>
              <a:buChar char="•"/>
              <a:tabLst>
                <a:tab pos="228600" algn="l"/>
                <a:tab pos="1308100" algn="l"/>
                <a:tab pos="5308600" algn="l"/>
              </a:tabLst>
            </a:pPr>
            <a:endParaRPr sz="1400">
              <a:latin typeface="Arial"/>
              <a:ea typeface="Arial"/>
              <a:cs typeface="Arial"/>
              <a:sym typeface="Arial"/>
            </a:endParaRPr>
          </a:p>
          <a:p>
            <a:pPr lvl="0" algn="just">
              <a:buSzPct val="100000"/>
              <a:buFont typeface="Arial"/>
              <a:buChar char="•"/>
              <a:tabLst>
                <a:tab pos="228600" algn="l"/>
                <a:tab pos="1308100" algn="l"/>
                <a:tab pos="5308600" algn="l"/>
              </a:tabLst>
            </a:pPr>
            <a:r>
              <a:rPr sz="2000">
                <a:latin typeface="Arial"/>
                <a:ea typeface="Arial"/>
                <a:cs typeface="Arial"/>
                <a:sym typeface="Arial"/>
              </a:rPr>
              <a:t>For those who have to remember the order of color coding on electronic resistors: </a:t>
            </a:r>
            <a:r>
              <a:rPr b="1" sz="2000">
                <a:latin typeface="Arial"/>
                <a:ea typeface="Arial"/>
                <a:cs typeface="Arial"/>
                <a:sym typeface="Arial"/>
              </a:rPr>
              <a:t>BLACK, BLUE, RED, ORANGE, YELLOW, GREEN, BROWN, VIOLET, GRAY, WHITE, SILVER, GOLD.</a:t>
            </a:r>
            <a:endParaRPr sz="1400">
              <a:latin typeface="Arial"/>
              <a:ea typeface="Arial"/>
              <a:cs typeface="Arial"/>
              <a:sym typeface="Arial"/>
            </a:endParaRPr>
          </a:p>
          <a:p>
            <a:pPr lvl="0" algn="just">
              <a:tabLst>
                <a:tab pos="228600" algn="l"/>
                <a:tab pos="1308100" algn="l"/>
                <a:tab pos="5308600" algn="l"/>
              </a:tabLst>
            </a:pPr>
            <a:r>
              <a:rPr b="1" sz="2000">
                <a:latin typeface="Arial"/>
                <a:ea typeface="Arial"/>
                <a:cs typeface="Arial"/>
                <a:sym typeface="Arial"/>
              </a:rPr>
              <a:t>	</a:t>
            </a:r>
            <a:r>
              <a:rPr b="1" sz="2000" u="sng">
                <a:latin typeface="Arial"/>
                <a:ea typeface="Arial"/>
                <a:cs typeface="Arial"/>
                <a:sym typeface="Arial"/>
              </a:rPr>
              <a:t>B</a:t>
            </a:r>
            <a:r>
              <a:rPr sz="2000">
                <a:latin typeface="Arial"/>
                <a:ea typeface="Arial"/>
                <a:cs typeface="Arial"/>
                <a:sym typeface="Arial"/>
              </a:rPr>
              <a:t>ad</a:t>
            </a:r>
            <a:r>
              <a:rPr b="1" sz="2000">
                <a:latin typeface="Arial"/>
                <a:ea typeface="Arial"/>
                <a:cs typeface="Arial"/>
                <a:sym typeface="Arial"/>
              </a:rPr>
              <a:t> </a:t>
            </a:r>
            <a:r>
              <a:rPr b="1" sz="2000" u="sng">
                <a:latin typeface="Arial"/>
                <a:ea typeface="Arial"/>
                <a:cs typeface="Arial"/>
                <a:sym typeface="Arial"/>
              </a:rPr>
              <a:t>B</a:t>
            </a:r>
            <a:r>
              <a:rPr sz="2000">
                <a:latin typeface="Arial"/>
                <a:ea typeface="Arial"/>
                <a:cs typeface="Arial"/>
                <a:sym typeface="Arial"/>
              </a:rPr>
              <a:t>oys</a:t>
            </a:r>
            <a:r>
              <a:rPr b="1" sz="2000">
                <a:latin typeface="Arial"/>
                <a:ea typeface="Arial"/>
                <a:cs typeface="Arial"/>
                <a:sym typeface="Arial"/>
              </a:rPr>
              <a:t> </a:t>
            </a:r>
            <a:r>
              <a:rPr b="1" sz="2000" u="sng">
                <a:latin typeface="Arial"/>
                <a:ea typeface="Arial"/>
                <a:cs typeface="Arial"/>
                <a:sym typeface="Arial"/>
              </a:rPr>
              <a:t>R</a:t>
            </a:r>
            <a:r>
              <a:rPr sz="2000">
                <a:latin typeface="Arial"/>
                <a:ea typeface="Arial"/>
                <a:cs typeface="Arial"/>
                <a:sym typeface="Arial"/>
              </a:rPr>
              <a:t>ile</a:t>
            </a:r>
            <a:r>
              <a:rPr b="1" sz="2000">
                <a:latin typeface="Arial"/>
                <a:ea typeface="Arial"/>
                <a:cs typeface="Arial"/>
                <a:sym typeface="Arial"/>
              </a:rPr>
              <a:t> </a:t>
            </a:r>
            <a:r>
              <a:rPr b="1" sz="2000" u="sng">
                <a:latin typeface="Arial"/>
                <a:ea typeface="Arial"/>
                <a:cs typeface="Arial"/>
                <a:sym typeface="Arial"/>
              </a:rPr>
              <a:t>O</a:t>
            </a:r>
            <a:r>
              <a:rPr sz="2000">
                <a:latin typeface="Arial"/>
                <a:ea typeface="Arial"/>
                <a:cs typeface="Arial"/>
                <a:sym typeface="Arial"/>
              </a:rPr>
              <a:t>ur</a:t>
            </a:r>
            <a:r>
              <a:rPr b="1" sz="2000">
                <a:latin typeface="Arial"/>
                <a:ea typeface="Arial"/>
                <a:cs typeface="Arial"/>
                <a:sym typeface="Arial"/>
              </a:rPr>
              <a:t> </a:t>
            </a:r>
            <a:r>
              <a:rPr b="1" sz="2000" u="sng">
                <a:latin typeface="Arial"/>
                <a:ea typeface="Arial"/>
                <a:cs typeface="Arial"/>
                <a:sym typeface="Arial"/>
              </a:rPr>
              <a:t>Y</a:t>
            </a:r>
            <a:r>
              <a:rPr sz="2000">
                <a:latin typeface="Arial"/>
                <a:ea typeface="Arial"/>
                <a:cs typeface="Arial"/>
                <a:sym typeface="Arial"/>
              </a:rPr>
              <a:t>oung</a:t>
            </a:r>
            <a:r>
              <a:rPr b="1" sz="2000">
                <a:latin typeface="Arial"/>
                <a:ea typeface="Arial"/>
                <a:cs typeface="Arial"/>
                <a:sym typeface="Arial"/>
              </a:rPr>
              <a:t> </a:t>
            </a:r>
            <a:r>
              <a:rPr b="1" sz="2000" u="sng">
                <a:latin typeface="Arial"/>
                <a:ea typeface="Arial"/>
                <a:cs typeface="Arial"/>
                <a:sym typeface="Arial"/>
              </a:rPr>
              <a:t>G</a:t>
            </a:r>
            <a:r>
              <a:rPr sz="2000">
                <a:latin typeface="Arial"/>
                <a:ea typeface="Arial"/>
                <a:cs typeface="Arial"/>
                <a:sym typeface="Arial"/>
              </a:rPr>
              <a:t>irls</a:t>
            </a:r>
            <a:r>
              <a:rPr b="1" sz="2000">
                <a:latin typeface="Arial"/>
                <a:ea typeface="Arial"/>
                <a:cs typeface="Arial"/>
                <a:sym typeface="Arial"/>
              </a:rPr>
              <a:t>, </a:t>
            </a:r>
            <a:r>
              <a:rPr b="1" sz="2000" u="sng">
                <a:latin typeface="Arial"/>
                <a:ea typeface="Arial"/>
                <a:cs typeface="Arial"/>
                <a:sym typeface="Arial"/>
              </a:rPr>
              <a:t>B</a:t>
            </a:r>
            <a:r>
              <a:rPr sz="2000">
                <a:latin typeface="Arial"/>
                <a:ea typeface="Arial"/>
                <a:cs typeface="Arial"/>
                <a:sym typeface="Arial"/>
              </a:rPr>
              <a:t>ut</a:t>
            </a:r>
            <a:r>
              <a:rPr b="1" sz="2000">
                <a:latin typeface="Arial"/>
                <a:ea typeface="Arial"/>
                <a:cs typeface="Arial"/>
                <a:sym typeface="Arial"/>
              </a:rPr>
              <a:t> </a:t>
            </a:r>
            <a:r>
              <a:rPr b="1" sz="2000" u="sng">
                <a:latin typeface="Arial"/>
                <a:ea typeface="Arial"/>
                <a:cs typeface="Arial"/>
                <a:sym typeface="Arial"/>
              </a:rPr>
              <a:t>V</a:t>
            </a:r>
            <a:r>
              <a:rPr sz="2000">
                <a:latin typeface="Arial"/>
                <a:ea typeface="Arial"/>
                <a:cs typeface="Arial"/>
                <a:sym typeface="Arial"/>
              </a:rPr>
              <a:t>iolet</a:t>
            </a:r>
            <a:r>
              <a:rPr b="1" sz="2000">
                <a:latin typeface="Arial"/>
                <a:ea typeface="Arial"/>
                <a:cs typeface="Arial"/>
                <a:sym typeface="Arial"/>
              </a:rPr>
              <a:t> </a:t>
            </a:r>
            <a:r>
              <a:rPr b="1" sz="2000" u="sng">
                <a:latin typeface="Arial"/>
                <a:ea typeface="Arial"/>
                <a:cs typeface="Arial"/>
                <a:sym typeface="Arial"/>
              </a:rPr>
              <a:t>G</a:t>
            </a:r>
            <a:r>
              <a:rPr sz="2000">
                <a:latin typeface="Arial"/>
                <a:ea typeface="Arial"/>
                <a:cs typeface="Arial"/>
                <a:sym typeface="Arial"/>
              </a:rPr>
              <a:t>ives</a:t>
            </a:r>
            <a:r>
              <a:rPr b="1" sz="2000">
                <a:latin typeface="Arial"/>
                <a:ea typeface="Arial"/>
                <a:cs typeface="Arial"/>
                <a:sym typeface="Arial"/>
              </a:rPr>
              <a:t> </a:t>
            </a:r>
            <a:r>
              <a:rPr b="1" sz="2000" u="sng">
                <a:latin typeface="Arial"/>
                <a:ea typeface="Arial"/>
                <a:cs typeface="Arial"/>
                <a:sym typeface="Arial"/>
              </a:rPr>
              <a:t>W</a:t>
            </a:r>
            <a:r>
              <a:rPr sz="2000">
                <a:latin typeface="Arial"/>
                <a:ea typeface="Arial"/>
                <a:cs typeface="Arial"/>
                <a:sym typeface="Arial"/>
              </a:rPr>
              <a:t>elts</a:t>
            </a:r>
            <a:r>
              <a:rPr b="1" sz="2000">
                <a:latin typeface="Arial"/>
                <a:ea typeface="Arial"/>
                <a:cs typeface="Arial"/>
                <a:sym typeface="Arial"/>
              </a:rPr>
              <a:t> </a:t>
            </a:r>
            <a:r>
              <a:rPr sz="2000">
                <a:latin typeface="Arial"/>
                <a:ea typeface="Arial"/>
                <a:cs typeface="Arial"/>
                <a:sym typeface="Arial"/>
              </a:rPr>
              <a:t>(to)</a:t>
            </a:r>
            <a:r>
              <a:rPr b="1" sz="2000">
                <a:latin typeface="Arial"/>
                <a:ea typeface="Arial"/>
                <a:cs typeface="Arial"/>
                <a:sym typeface="Arial"/>
              </a:rPr>
              <a:t> </a:t>
            </a:r>
            <a:r>
              <a:rPr b="1" sz="2000" u="sng">
                <a:latin typeface="Arial"/>
                <a:ea typeface="Arial"/>
                <a:cs typeface="Arial"/>
                <a:sym typeface="Arial"/>
              </a:rPr>
              <a:t>S</a:t>
            </a:r>
            <a:r>
              <a:rPr sz="2000">
                <a:latin typeface="Arial"/>
                <a:ea typeface="Arial"/>
                <a:cs typeface="Arial"/>
                <a:sym typeface="Arial"/>
              </a:rPr>
              <a:t>illy</a:t>
            </a:r>
            <a:r>
              <a:rPr b="1" sz="2000">
                <a:latin typeface="Arial"/>
                <a:ea typeface="Arial"/>
                <a:cs typeface="Arial"/>
                <a:sym typeface="Arial"/>
              </a:rPr>
              <a:t> </a:t>
            </a:r>
            <a:r>
              <a:rPr b="1" sz="2000" u="sng">
                <a:latin typeface="Arial"/>
                <a:ea typeface="Arial"/>
                <a:cs typeface="Arial"/>
                <a:sym typeface="Arial"/>
              </a:rPr>
              <a:t>G</a:t>
            </a:r>
            <a:r>
              <a:rPr sz="2000">
                <a:latin typeface="Arial"/>
                <a:ea typeface="Arial"/>
                <a:cs typeface="Arial"/>
                <a:sym typeface="Arial"/>
              </a:rPr>
              <a:t>uys </a:t>
            </a:r>
            <a:endParaRPr sz="1400">
              <a:latin typeface="Arial"/>
              <a:ea typeface="Arial"/>
              <a:cs typeface="Arial"/>
              <a:sym typeface="Arial"/>
            </a:endParaRPr>
          </a:p>
          <a:p>
            <a:pPr lvl="0" algn="just">
              <a:tabLst>
                <a:tab pos="228600" algn="l"/>
                <a:tab pos="1308100" algn="l"/>
                <a:tab pos="5308600" algn="l"/>
              </a:tabLst>
            </a:pPr>
            <a:r>
              <a:rPr sz="2000">
                <a:latin typeface="Arial"/>
                <a:ea typeface="Arial"/>
                <a:cs typeface="Arial"/>
                <a:sym typeface="Arial"/>
              </a:rPr>
              <a:t>                                                   or </a:t>
            </a:r>
            <a:endParaRPr sz="1400">
              <a:latin typeface="Arial"/>
              <a:ea typeface="Arial"/>
              <a:cs typeface="Arial"/>
              <a:sym typeface="Arial"/>
            </a:endParaRPr>
          </a:p>
          <a:p>
            <a:pPr lvl="0" algn="just">
              <a:tabLst>
                <a:tab pos="228600" algn="l"/>
                <a:tab pos="1308100" algn="l"/>
                <a:tab pos="5308600" algn="l"/>
              </a:tabLst>
            </a:pPr>
            <a:r>
              <a:rPr b="1" sz="2000">
                <a:latin typeface="Arial"/>
                <a:ea typeface="Arial"/>
                <a:cs typeface="Arial"/>
                <a:sym typeface="Arial"/>
              </a:rPr>
              <a:t>	</a:t>
            </a:r>
            <a:r>
              <a:rPr b="1" sz="2000" u="sng">
                <a:latin typeface="Arial"/>
                <a:ea typeface="Arial"/>
                <a:cs typeface="Arial"/>
                <a:sym typeface="Arial"/>
              </a:rPr>
              <a:t>B</a:t>
            </a:r>
            <a:r>
              <a:rPr sz="2000">
                <a:latin typeface="Arial"/>
                <a:ea typeface="Arial"/>
                <a:cs typeface="Arial"/>
                <a:sym typeface="Arial"/>
              </a:rPr>
              <a:t>ad</a:t>
            </a:r>
            <a:r>
              <a:rPr b="1" sz="2000">
                <a:latin typeface="Arial"/>
                <a:ea typeface="Arial"/>
                <a:cs typeface="Arial"/>
                <a:sym typeface="Arial"/>
              </a:rPr>
              <a:t> </a:t>
            </a:r>
            <a:r>
              <a:rPr b="1" sz="2000" u="sng">
                <a:latin typeface="Arial"/>
                <a:ea typeface="Arial"/>
                <a:cs typeface="Arial"/>
                <a:sym typeface="Arial"/>
              </a:rPr>
              <a:t>B</a:t>
            </a:r>
            <a:r>
              <a:rPr sz="2000">
                <a:latin typeface="Arial"/>
                <a:ea typeface="Arial"/>
                <a:cs typeface="Arial"/>
                <a:sym typeface="Arial"/>
              </a:rPr>
              <a:t>eer</a:t>
            </a:r>
            <a:r>
              <a:rPr b="1" sz="2000">
                <a:latin typeface="Arial"/>
                <a:ea typeface="Arial"/>
                <a:cs typeface="Arial"/>
                <a:sym typeface="Arial"/>
              </a:rPr>
              <a:t> </a:t>
            </a:r>
            <a:r>
              <a:rPr b="1" sz="2000" u="sng">
                <a:latin typeface="Arial"/>
                <a:ea typeface="Arial"/>
                <a:cs typeface="Arial"/>
                <a:sym typeface="Arial"/>
              </a:rPr>
              <a:t>R</a:t>
            </a:r>
            <a:r>
              <a:rPr sz="2000">
                <a:latin typeface="Arial"/>
                <a:ea typeface="Arial"/>
                <a:cs typeface="Arial"/>
                <a:sym typeface="Arial"/>
              </a:rPr>
              <a:t>ots</a:t>
            </a:r>
            <a:r>
              <a:rPr b="1" sz="2000">
                <a:latin typeface="Arial"/>
                <a:ea typeface="Arial"/>
                <a:cs typeface="Arial"/>
                <a:sym typeface="Arial"/>
              </a:rPr>
              <a:t> </a:t>
            </a:r>
            <a:r>
              <a:rPr b="1" sz="2000" u="sng">
                <a:latin typeface="Arial"/>
                <a:ea typeface="Arial"/>
                <a:cs typeface="Arial"/>
                <a:sym typeface="Arial"/>
              </a:rPr>
              <a:t>O</a:t>
            </a:r>
            <a:r>
              <a:rPr sz="2000">
                <a:latin typeface="Arial"/>
                <a:ea typeface="Arial"/>
                <a:cs typeface="Arial"/>
                <a:sym typeface="Arial"/>
              </a:rPr>
              <a:t>ur </a:t>
            </a:r>
            <a:r>
              <a:rPr b="1" sz="2000" u="sng">
                <a:latin typeface="Arial"/>
                <a:ea typeface="Arial"/>
                <a:cs typeface="Arial"/>
                <a:sym typeface="Arial"/>
              </a:rPr>
              <a:t>Y</a:t>
            </a:r>
            <a:r>
              <a:rPr sz="2000">
                <a:latin typeface="Arial"/>
                <a:ea typeface="Arial"/>
                <a:cs typeface="Arial"/>
                <a:sym typeface="Arial"/>
              </a:rPr>
              <a:t>oung</a:t>
            </a:r>
            <a:r>
              <a:rPr b="1" sz="2000">
                <a:latin typeface="Arial"/>
                <a:ea typeface="Arial"/>
                <a:cs typeface="Arial"/>
                <a:sym typeface="Arial"/>
              </a:rPr>
              <a:t> </a:t>
            </a:r>
            <a:r>
              <a:rPr b="1" sz="2000" u="sng">
                <a:latin typeface="Arial"/>
                <a:ea typeface="Arial"/>
                <a:cs typeface="Arial"/>
                <a:sym typeface="Arial"/>
              </a:rPr>
              <a:t>G</a:t>
            </a:r>
            <a:r>
              <a:rPr sz="2000">
                <a:latin typeface="Arial"/>
                <a:ea typeface="Arial"/>
                <a:cs typeface="Arial"/>
                <a:sym typeface="Arial"/>
              </a:rPr>
              <a:t>uts</a:t>
            </a:r>
            <a:r>
              <a:rPr b="1" sz="2000">
                <a:latin typeface="Arial"/>
                <a:ea typeface="Arial"/>
                <a:cs typeface="Arial"/>
                <a:sym typeface="Arial"/>
              </a:rPr>
              <a:t> </a:t>
            </a:r>
            <a:r>
              <a:rPr b="1" sz="2000" u="sng">
                <a:latin typeface="Arial"/>
                <a:ea typeface="Arial"/>
                <a:cs typeface="Arial"/>
                <a:sym typeface="Arial"/>
              </a:rPr>
              <a:t>B</a:t>
            </a:r>
            <a:r>
              <a:rPr sz="2000">
                <a:latin typeface="Arial"/>
                <a:ea typeface="Arial"/>
                <a:cs typeface="Arial"/>
                <a:sym typeface="Arial"/>
              </a:rPr>
              <a:t>ut</a:t>
            </a:r>
            <a:r>
              <a:rPr b="1" sz="2000">
                <a:latin typeface="Arial"/>
                <a:ea typeface="Arial"/>
                <a:cs typeface="Arial"/>
                <a:sym typeface="Arial"/>
              </a:rPr>
              <a:t> </a:t>
            </a:r>
            <a:r>
              <a:rPr b="1" sz="2000" u="sng">
                <a:latin typeface="Arial"/>
                <a:ea typeface="Arial"/>
                <a:cs typeface="Arial"/>
                <a:sym typeface="Arial"/>
              </a:rPr>
              <a:t>V</a:t>
            </a:r>
            <a:r>
              <a:rPr sz="2000">
                <a:latin typeface="Arial"/>
                <a:ea typeface="Arial"/>
                <a:cs typeface="Arial"/>
                <a:sym typeface="Arial"/>
              </a:rPr>
              <a:t>odka </a:t>
            </a:r>
            <a:r>
              <a:rPr b="1" sz="2000" u="sng">
                <a:latin typeface="Arial"/>
                <a:ea typeface="Arial"/>
                <a:cs typeface="Arial"/>
                <a:sym typeface="Arial"/>
              </a:rPr>
              <a:t>G</a:t>
            </a:r>
            <a:r>
              <a:rPr sz="2000">
                <a:latin typeface="Arial"/>
                <a:ea typeface="Arial"/>
                <a:cs typeface="Arial"/>
                <a:sym typeface="Arial"/>
              </a:rPr>
              <a:t>oes</a:t>
            </a:r>
            <a:r>
              <a:rPr b="1" sz="2000">
                <a:latin typeface="Arial"/>
                <a:ea typeface="Arial"/>
                <a:cs typeface="Arial"/>
                <a:sym typeface="Arial"/>
              </a:rPr>
              <a:t> </a:t>
            </a:r>
            <a:r>
              <a:rPr b="1" sz="2000" u="sng">
                <a:latin typeface="Arial"/>
                <a:ea typeface="Arial"/>
                <a:cs typeface="Arial"/>
                <a:sym typeface="Arial"/>
              </a:rPr>
              <a:t>W</a:t>
            </a:r>
            <a:r>
              <a:rPr sz="2000">
                <a:latin typeface="Arial"/>
                <a:ea typeface="Arial"/>
                <a:cs typeface="Arial"/>
                <a:sym typeface="Arial"/>
              </a:rPr>
              <a:t>ell (in) </a:t>
            </a:r>
            <a:r>
              <a:rPr b="1" sz="2000" u="sng">
                <a:latin typeface="Arial"/>
                <a:ea typeface="Arial"/>
                <a:cs typeface="Arial"/>
                <a:sym typeface="Arial"/>
              </a:rPr>
              <a:t>S</a:t>
            </a:r>
            <a:r>
              <a:rPr sz="2000">
                <a:latin typeface="Arial"/>
                <a:ea typeface="Arial"/>
                <a:cs typeface="Arial"/>
                <a:sym typeface="Arial"/>
              </a:rPr>
              <a:t>ilver</a:t>
            </a:r>
            <a:r>
              <a:rPr b="1" sz="2000">
                <a:latin typeface="Arial"/>
                <a:ea typeface="Arial"/>
                <a:cs typeface="Arial"/>
                <a:sym typeface="Arial"/>
              </a:rPr>
              <a:t> </a:t>
            </a:r>
            <a:r>
              <a:rPr b="1" sz="2000" u="sng">
                <a:latin typeface="Arial"/>
                <a:ea typeface="Arial"/>
                <a:cs typeface="Arial"/>
                <a:sym typeface="Arial"/>
              </a:rPr>
              <a:t>G</a:t>
            </a:r>
            <a:r>
              <a:rPr sz="2000">
                <a:latin typeface="Arial"/>
                <a:ea typeface="Arial"/>
                <a:cs typeface="Arial"/>
                <a:sym typeface="Arial"/>
              </a:rPr>
              <a:t>oblets.</a:t>
            </a:r>
            <a:endParaRPr sz="2000">
              <a:latin typeface="Arial"/>
              <a:ea typeface="Arial"/>
              <a:cs typeface="Arial"/>
              <a:sym typeface="Arial"/>
            </a:endParaRPr>
          </a:p>
          <a:p>
            <a:pPr lvl="0" algn="just">
              <a:tabLst>
                <a:tab pos="228600" algn="l"/>
                <a:tab pos="1308100" algn="l"/>
                <a:tab pos="5308600" algn="l"/>
              </a:tabLst>
            </a:pPr>
            <a:endParaRPr sz="1400">
              <a:latin typeface="Arial"/>
              <a:ea typeface="Arial"/>
              <a:cs typeface="Arial"/>
              <a:sym typeface="Arial"/>
            </a:endParaRPr>
          </a:p>
          <a:p>
            <a:pPr lvl="0" algn="just">
              <a:buSzPct val="100000"/>
              <a:buFont typeface="Arial"/>
              <a:buChar char="•"/>
              <a:tabLst>
                <a:tab pos="228600" algn="l"/>
                <a:tab pos="1308100" algn="l"/>
                <a:tab pos="5308600" algn="l"/>
              </a:tabLst>
            </a:pPr>
            <a:r>
              <a:rPr sz="2000">
                <a:latin typeface="Arial"/>
                <a:ea typeface="Arial"/>
                <a:cs typeface="Arial"/>
                <a:sym typeface="Arial"/>
              </a:rPr>
              <a:t>Almost every anatomy class has to remember the eight small bones in the wrist: </a:t>
            </a:r>
            <a:r>
              <a:rPr b="1" sz="2000">
                <a:latin typeface="Arial"/>
                <a:ea typeface="Arial"/>
                <a:cs typeface="Arial"/>
                <a:sym typeface="Arial"/>
              </a:rPr>
              <a:t>NAVICULAR, LUNATE, TRIQUETRUM, PISIFORM, MULTONGULAR (GREATER), MULTONGULAR (LESSER), CAPITATE (</a:t>
            </a:r>
            <a:r>
              <a:rPr sz="2000">
                <a:latin typeface="Arial"/>
                <a:ea typeface="Arial"/>
                <a:cs typeface="Arial"/>
                <a:sym typeface="Arial"/>
              </a:rPr>
              <a:t>and)</a:t>
            </a:r>
            <a:r>
              <a:rPr b="1" sz="2000">
                <a:latin typeface="Arial"/>
                <a:ea typeface="Arial"/>
                <a:cs typeface="Arial"/>
                <a:sym typeface="Arial"/>
              </a:rPr>
              <a:t> HAMATE.</a:t>
            </a:r>
            <a:endParaRPr sz="1400">
              <a:latin typeface="Arial"/>
              <a:ea typeface="Arial"/>
              <a:cs typeface="Arial"/>
              <a:sym typeface="Arial"/>
            </a:endParaRPr>
          </a:p>
          <a:p>
            <a:pPr lvl="0" algn="just">
              <a:tabLst>
                <a:tab pos="228600" algn="l"/>
                <a:tab pos="1308100" algn="l"/>
                <a:tab pos="5308600" algn="l"/>
              </a:tabLst>
            </a:pPr>
            <a:r>
              <a:rPr b="1" sz="2000">
                <a:latin typeface="Arial"/>
                <a:ea typeface="Arial"/>
                <a:cs typeface="Arial"/>
                <a:sym typeface="Arial"/>
              </a:rPr>
              <a:t>	N</a:t>
            </a:r>
            <a:r>
              <a:rPr sz="2000">
                <a:latin typeface="Arial"/>
                <a:ea typeface="Arial"/>
                <a:cs typeface="Arial"/>
                <a:sym typeface="Arial"/>
              </a:rPr>
              <a:t>ever</a:t>
            </a:r>
            <a:r>
              <a:rPr b="1" sz="2000">
                <a:latin typeface="Arial"/>
                <a:ea typeface="Arial"/>
                <a:cs typeface="Arial"/>
                <a:sym typeface="Arial"/>
              </a:rPr>
              <a:t> L</a:t>
            </a:r>
            <a:r>
              <a:rPr sz="2000">
                <a:latin typeface="Arial"/>
                <a:ea typeface="Arial"/>
                <a:cs typeface="Arial"/>
                <a:sym typeface="Arial"/>
              </a:rPr>
              <a:t>ower</a:t>
            </a:r>
            <a:r>
              <a:rPr b="1" sz="2000">
                <a:latin typeface="Arial"/>
                <a:ea typeface="Arial"/>
                <a:cs typeface="Arial"/>
                <a:sym typeface="Arial"/>
              </a:rPr>
              <a:t> T</a:t>
            </a:r>
            <a:r>
              <a:rPr sz="2000">
                <a:latin typeface="Arial"/>
                <a:ea typeface="Arial"/>
                <a:cs typeface="Arial"/>
                <a:sym typeface="Arial"/>
              </a:rPr>
              <a:t>illy's</a:t>
            </a:r>
            <a:r>
              <a:rPr b="1" sz="2000">
                <a:latin typeface="Arial"/>
                <a:ea typeface="Arial"/>
                <a:cs typeface="Arial"/>
                <a:sym typeface="Arial"/>
              </a:rPr>
              <a:t> P</a:t>
            </a:r>
            <a:r>
              <a:rPr sz="2000">
                <a:latin typeface="Arial"/>
                <a:ea typeface="Arial"/>
                <a:cs typeface="Arial"/>
                <a:sym typeface="Arial"/>
              </a:rPr>
              <a:t>ants,</a:t>
            </a:r>
            <a:r>
              <a:rPr b="1" sz="2000">
                <a:latin typeface="Arial"/>
                <a:ea typeface="Arial"/>
                <a:cs typeface="Arial"/>
                <a:sym typeface="Arial"/>
              </a:rPr>
              <a:t> M</a:t>
            </a:r>
            <a:r>
              <a:rPr sz="2000">
                <a:latin typeface="Arial"/>
                <a:ea typeface="Arial"/>
                <a:cs typeface="Arial"/>
                <a:sym typeface="Arial"/>
              </a:rPr>
              <a:t>other</a:t>
            </a:r>
            <a:r>
              <a:rPr b="1" sz="2000">
                <a:latin typeface="Arial"/>
                <a:ea typeface="Arial"/>
                <a:cs typeface="Arial"/>
                <a:sym typeface="Arial"/>
              </a:rPr>
              <a:t> M</a:t>
            </a:r>
            <a:r>
              <a:rPr sz="2000">
                <a:latin typeface="Arial"/>
                <a:ea typeface="Arial"/>
                <a:cs typeface="Arial"/>
                <a:sym typeface="Arial"/>
              </a:rPr>
              <a:t>ight </a:t>
            </a:r>
            <a:r>
              <a:rPr b="1" sz="2000">
                <a:latin typeface="Arial"/>
                <a:ea typeface="Arial"/>
                <a:cs typeface="Arial"/>
                <a:sym typeface="Arial"/>
              </a:rPr>
              <a:t>C</a:t>
            </a:r>
            <a:r>
              <a:rPr sz="2000">
                <a:latin typeface="Arial"/>
                <a:ea typeface="Arial"/>
                <a:cs typeface="Arial"/>
                <a:sym typeface="Arial"/>
              </a:rPr>
              <a:t>ome</a:t>
            </a:r>
            <a:r>
              <a:rPr b="1" sz="2000">
                <a:latin typeface="Arial"/>
                <a:ea typeface="Arial"/>
                <a:cs typeface="Arial"/>
                <a:sym typeface="Arial"/>
              </a:rPr>
              <a:t> H</a:t>
            </a:r>
            <a:r>
              <a:rPr sz="2000">
                <a:latin typeface="Arial"/>
                <a:ea typeface="Arial"/>
                <a:cs typeface="Arial"/>
                <a:sym typeface="Arial"/>
              </a:rPr>
              <a:t>ome</a:t>
            </a:r>
            <a:r>
              <a:rPr b="1" sz="2000">
                <a:latin typeface="Arial"/>
                <a:ea typeface="Arial"/>
                <a:cs typeface="Arial"/>
                <a:sym typeface="Arial"/>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26">
                                            <p:bg/>
                                          </p:spTgt>
                                        </p:tgtEl>
                                        <p:attrNameLst>
                                          <p:attrName>style.visibility</p:attrName>
                                        </p:attrNameLst>
                                      </p:cBhvr>
                                      <p:to>
                                        <p:strVal val="visible"/>
                                      </p:to>
                                    </p:set>
                                    <p:anim calcmode="lin" valueType="num">
                                      <p:cBhvr>
                                        <p:cTn id="7" dur="500" fill="hold"/>
                                        <p:tgtEl>
                                          <p:spTgt spid="126">
                                            <p:bg/>
                                          </p:spTgt>
                                        </p:tgtEl>
                                        <p:attrNameLst>
                                          <p:attrName>ppt_x</p:attrName>
                                        </p:attrNameLst>
                                      </p:cBhvr>
                                      <p:tavLst>
                                        <p:tav tm="0">
                                          <p:val>
                                            <p:strVal val="#ppt_x"/>
                                          </p:val>
                                        </p:tav>
                                        <p:tav tm="100000">
                                          <p:val>
                                            <p:strVal val="#ppt_x"/>
                                          </p:val>
                                        </p:tav>
                                      </p:tavLst>
                                    </p:anim>
                                    <p:anim calcmode="lin" valueType="num">
                                      <p:cBhvr>
                                        <p:cTn id="8" dur="500" fill="hold"/>
                                        <p:tgtEl>
                                          <p:spTgt spid="126">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126">
                                            <p:txEl>
                                              <p:pRg st="0" end="0"/>
                                            </p:txEl>
                                          </p:spTgt>
                                        </p:tgtEl>
                                        <p:attrNameLst>
                                          <p:attrName>style.visibility</p:attrName>
                                        </p:attrNameLst>
                                      </p:cBhvr>
                                      <p:to>
                                        <p:strVal val="visible"/>
                                      </p:to>
                                    </p:set>
                                    <p:anim calcmode="lin" valueType="num">
                                      <p:cBhvr>
                                        <p:cTn id="11" dur="5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2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nodeType="afterEffect" presetClass="entr" presetSubtype="4" presetID="2" grpId="1" fill="hold">
                                  <p:stCondLst>
                                    <p:cond delay="0"/>
                                  </p:stCondLst>
                                  <p:iterate type="el" backwards="0">
                                    <p:tmAbs val="0"/>
                                  </p:iterate>
                                  <p:childTnLst>
                                    <p:set>
                                      <p:cBhvr>
                                        <p:cTn id="15" fill="hold"/>
                                        <p:tgtEl>
                                          <p:spTgt spid="126">
                                            <p:txEl>
                                              <p:pRg st="1" end="1"/>
                                            </p:txEl>
                                          </p:spTgt>
                                        </p:tgtEl>
                                        <p:attrNameLst>
                                          <p:attrName>style.visibility</p:attrName>
                                        </p:attrNameLst>
                                      </p:cBhvr>
                                      <p:to>
                                        <p:strVal val="visible"/>
                                      </p:to>
                                    </p:set>
                                    <p:anim calcmode="lin" valueType="num">
                                      <p:cBhvr>
                                        <p:cTn id="16"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4" presetID="2" grpId="1" fill="hold">
                                  <p:stCondLst>
                                    <p:cond delay="0"/>
                                  </p:stCondLst>
                                  <p:iterate type="el" backwards="0">
                                    <p:tmAbs val="0"/>
                                  </p:iterate>
                                  <p:childTnLst>
                                    <p:set>
                                      <p:cBhvr>
                                        <p:cTn id="21" fill="hold"/>
                                        <p:tgtEl>
                                          <p:spTgt spid="126">
                                            <p:txEl>
                                              <p:pRg st="2" end="2"/>
                                            </p:txEl>
                                          </p:spTgt>
                                        </p:tgtEl>
                                        <p:attrNameLst>
                                          <p:attrName>style.visibility</p:attrName>
                                        </p:attrNameLst>
                                      </p:cBhvr>
                                      <p:to>
                                        <p:strVal val="visible"/>
                                      </p:to>
                                    </p:set>
                                    <p:anim calcmode="lin" valueType="num">
                                      <p:cBhvr>
                                        <p:cTn id="22" dur="5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2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nodeType="afterEffect" presetClass="entr" presetSubtype="4" presetID="2" grpId="1" fill="hold">
                                  <p:stCondLst>
                                    <p:cond delay="0"/>
                                  </p:stCondLst>
                                  <p:iterate type="el" backwards="0">
                                    <p:tmAbs val="0"/>
                                  </p:iterate>
                                  <p:childTnLst>
                                    <p:set>
                                      <p:cBhvr>
                                        <p:cTn id="26" fill="hold"/>
                                        <p:tgtEl>
                                          <p:spTgt spid="126">
                                            <p:txEl>
                                              <p:pRg st="3" end="3"/>
                                            </p:txEl>
                                          </p:spTgt>
                                        </p:tgtEl>
                                        <p:attrNameLst>
                                          <p:attrName>style.visibility</p:attrName>
                                        </p:attrNameLst>
                                      </p:cBhvr>
                                      <p:to>
                                        <p:strVal val="visible"/>
                                      </p:to>
                                    </p:set>
                                    <p:anim calcmode="lin" valueType="num">
                                      <p:cBhvr>
                                        <p:cTn id="27" dur="500" fill="hold"/>
                                        <p:tgtEl>
                                          <p:spTgt spid="1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4" presetID="2" grpId="1" fill="hold">
                                  <p:stCondLst>
                                    <p:cond delay="0"/>
                                  </p:stCondLst>
                                  <p:iterate type="el" backwards="0">
                                    <p:tmAbs val="0"/>
                                  </p:iterate>
                                  <p:childTnLst>
                                    <p:set>
                                      <p:cBhvr>
                                        <p:cTn id="32" fill="hold"/>
                                        <p:tgtEl>
                                          <p:spTgt spid="126">
                                            <p:txEl>
                                              <p:pRg st="4" end="4"/>
                                            </p:txEl>
                                          </p:spTgt>
                                        </p:tgtEl>
                                        <p:attrNameLst>
                                          <p:attrName>style.visibility</p:attrName>
                                        </p:attrNameLst>
                                      </p:cBhvr>
                                      <p:to>
                                        <p:strVal val="visible"/>
                                      </p:to>
                                    </p:set>
                                    <p:anim calcmode="lin" valueType="num">
                                      <p:cBhvr>
                                        <p:cTn id="33" dur="500" fill="hold"/>
                                        <p:tgtEl>
                                          <p:spTgt spid="126">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126">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nodeType="afterEffect" presetClass="entr" presetSubtype="4" presetID="2" grpId="1" fill="hold">
                                  <p:stCondLst>
                                    <p:cond delay="0"/>
                                  </p:stCondLst>
                                  <p:iterate type="el" backwards="0">
                                    <p:tmAbs val="0"/>
                                  </p:iterate>
                                  <p:childTnLst>
                                    <p:set>
                                      <p:cBhvr>
                                        <p:cTn id="37" fill="hold"/>
                                        <p:tgtEl>
                                          <p:spTgt spid="126">
                                            <p:txEl>
                                              <p:pRg st="5" end="5"/>
                                            </p:txEl>
                                          </p:spTgt>
                                        </p:tgtEl>
                                        <p:attrNameLst>
                                          <p:attrName>style.visibility</p:attrName>
                                        </p:attrNameLst>
                                      </p:cBhvr>
                                      <p:to>
                                        <p:strVal val="visible"/>
                                      </p:to>
                                    </p:set>
                                    <p:anim calcmode="lin" valueType="num">
                                      <p:cBhvr>
                                        <p:cTn id="38" dur="500" fill="hold"/>
                                        <p:tgtEl>
                                          <p:spTgt spid="126">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126">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nodeType="afterEffect" presetClass="entr" presetSubtype="4" presetID="2" grpId="1" fill="hold">
                                  <p:stCondLst>
                                    <p:cond delay="0"/>
                                  </p:stCondLst>
                                  <p:iterate type="el" backwards="0">
                                    <p:tmAbs val="0"/>
                                  </p:iterate>
                                  <p:childTnLst>
                                    <p:set>
                                      <p:cBhvr>
                                        <p:cTn id="42" fill="hold"/>
                                        <p:tgtEl>
                                          <p:spTgt spid="126">
                                            <p:txEl>
                                              <p:pRg st="6" end="6"/>
                                            </p:txEl>
                                          </p:spTgt>
                                        </p:tgtEl>
                                        <p:attrNameLst>
                                          <p:attrName>style.visibility</p:attrName>
                                        </p:attrNameLst>
                                      </p:cBhvr>
                                      <p:to>
                                        <p:strVal val="visible"/>
                                      </p:to>
                                    </p:set>
                                    <p:anim calcmode="lin" valueType="num">
                                      <p:cBhvr>
                                        <p:cTn id="43" dur="500" fill="hold"/>
                                        <p:tgtEl>
                                          <p:spTgt spid="126">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1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4" presetID="2" grpId="1" fill="hold">
                                  <p:stCondLst>
                                    <p:cond delay="0"/>
                                  </p:stCondLst>
                                  <p:iterate type="el" backwards="0">
                                    <p:tmAbs val="0"/>
                                  </p:iterate>
                                  <p:childTnLst>
                                    <p:set>
                                      <p:cBhvr>
                                        <p:cTn id="48" fill="hold"/>
                                        <p:tgtEl>
                                          <p:spTgt spid="126">
                                            <p:txEl>
                                              <p:pRg st="7" end="7"/>
                                            </p:txEl>
                                          </p:spTgt>
                                        </p:tgtEl>
                                        <p:attrNameLst>
                                          <p:attrName>style.visibility</p:attrName>
                                        </p:attrNameLst>
                                      </p:cBhvr>
                                      <p:to>
                                        <p:strVal val="visible"/>
                                      </p:to>
                                    </p:set>
                                    <p:anim calcmode="lin" valueType="num">
                                      <p:cBhvr>
                                        <p:cTn id="49" dur="500" fill="hold"/>
                                        <p:tgtEl>
                                          <p:spTgt spid="126">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126">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nodeType="afterEffect" presetClass="entr" presetSubtype="4" presetID="2" grpId="1" fill="hold">
                                  <p:stCondLst>
                                    <p:cond delay="0"/>
                                  </p:stCondLst>
                                  <p:iterate type="el" backwards="0">
                                    <p:tmAbs val="0"/>
                                  </p:iterate>
                                  <p:childTnLst>
                                    <p:set>
                                      <p:cBhvr>
                                        <p:cTn id="53" fill="hold"/>
                                        <p:tgtEl>
                                          <p:spTgt spid="126">
                                            <p:txEl>
                                              <p:pRg st="8" end="8"/>
                                            </p:txEl>
                                          </p:spTgt>
                                        </p:tgtEl>
                                        <p:attrNameLst>
                                          <p:attrName>style.visibility</p:attrName>
                                        </p:attrNameLst>
                                      </p:cBhvr>
                                      <p:to>
                                        <p:strVal val="visible"/>
                                      </p:to>
                                    </p:set>
                                    <p:anim calcmode="lin" valueType="num">
                                      <p:cBhvr>
                                        <p:cTn id="54" dur="500" fill="hold"/>
                                        <p:tgtEl>
                                          <p:spTgt spid="126">
                                            <p:txEl>
                                              <p:pRg st="8" end="8"/>
                                            </p:txEl>
                                          </p:spTgt>
                                        </p:tgtEl>
                                        <p:attrNameLst>
                                          <p:attrName>ppt_x</p:attrName>
                                        </p:attrNameLst>
                                      </p:cBhvr>
                                      <p:tavLst>
                                        <p:tav tm="0">
                                          <p:val>
                                            <p:strVal val="#ppt_x"/>
                                          </p:val>
                                        </p:tav>
                                        <p:tav tm="100000">
                                          <p:val>
                                            <p:strVal val="#ppt_x"/>
                                          </p:val>
                                        </p:tav>
                                      </p:tavLst>
                                    </p:anim>
                                    <p:anim calcmode="lin" valueType="num">
                                      <p:cBhvr>
                                        <p:cTn id="55" dur="500" fill="hold"/>
                                        <p:tgtEl>
                                          <p:spTgt spid="12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4" presetID="2" grpId="1" fill="hold">
                                  <p:stCondLst>
                                    <p:cond delay="0"/>
                                  </p:stCondLst>
                                  <p:iterate type="el" backwards="0">
                                    <p:tmAbs val="0"/>
                                  </p:iterate>
                                  <p:childTnLst>
                                    <p:set>
                                      <p:cBhvr>
                                        <p:cTn id="59" fill="hold"/>
                                        <p:tgtEl>
                                          <p:spTgt spid="126">
                                            <p:txEl>
                                              <p:pRg st="9" end="9"/>
                                            </p:txEl>
                                          </p:spTgt>
                                        </p:tgtEl>
                                        <p:attrNameLst>
                                          <p:attrName>style.visibility</p:attrName>
                                        </p:attrNameLst>
                                      </p:cBhvr>
                                      <p:to>
                                        <p:strVal val="visible"/>
                                      </p:to>
                                    </p:set>
                                    <p:anim calcmode="lin" valueType="num">
                                      <p:cBhvr>
                                        <p:cTn id="60" dur="500" fill="hold"/>
                                        <p:tgtEl>
                                          <p:spTgt spid="126">
                                            <p:txEl>
                                              <p:pRg st="9" end="9"/>
                                            </p:txEl>
                                          </p:spTgt>
                                        </p:tgtEl>
                                        <p:attrNameLst>
                                          <p:attrName>ppt_x</p:attrName>
                                        </p:attrNameLst>
                                      </p:cBhvr>
                                      <p:tavLst>
                                        <p:tav tm="0">
                                          <p:val>
                                            <p:strVal val="#ppt_x"/>
                                          </p:val>
                                        </p:tav>
                                        <p:tav tm="100000">
                                          <p:val>
                                            <p:strVal val="#ppt_x"/>
                                          </p:val>
                                        </p:tav>
                                      </p:tavLst>
                                    </p:anim>
                                    <p:anim calcmode="lin" valueType="num">
                                      <p:cBhvr>
                                        <p:cTn id="61" dur="500" fill="hold"/>
                                        <p:tgtEl>
                                          <p:spTgt spid="126">
                                            <p:txEl>
                                              <p:pRg st="9" end="9"/>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nodeType="afterEffect" presetClass="entr" presetSubtype="4" presetID="2" grpId="1" fill="hold">
                                  <p:stCondLst>
                                    <p:cond delay="0"/>
                                  </p:stCondLst>
                                  <p:iterate type="el" backwards="0">
                                    <p:tmAbs val="0"/>
                                  </p:iterate>
                                  <p:childTnLst>
                                    <p:set>
                                      <p:cBhvr>
                                        <p:cTn id="64" fill="hold"/>
                                        <p:tgtEl>
                                          <p:spTgt spid="126">
                                            <p:txEl>
                                              <p:pRg st="10" end="10"/>
                                            </p:txEl>
                                          </p:spTgt>
                                        </p:tgtEl>
                                        <p:attrNameLst>
                                          <p:attrName>style.visibility</p:attrName>
                                        </p:attrNameLst>
                                      </p:cBhvr>
                                      <p:to>
                                        <p:strVal val="visible"/>
                                      </p:to>
                                    </p:set>
                                    <p:anim calcmode="lin" valueType="num">
                                      <p:cBhvr>
                                        <p:cTn id="65" dur="500" fill="hold"/>
                                        <p:tgtEl>
                                          <p:spTgt spid="126">
                                            <p:txEl>
                                              <p:pRg st="10" end="10"/>
                                            </p:txEl>
                                          </p:spTgt>
                                        </p:tgtEl>
                                        <p:attrNameLst>
                                          <p:attrName>ppt_x</p:attrName>
                                        </p:attrNameLst>
                                      </p:cBhvr>
                                      <p:tavLst>
                                        <p:tav tm="0">
                                          <p:val>
                                            <p:strVal val="#ppt_x"/>
                                          </p:val>
                                        </p:tav>
                                        <p:tav tm="100000">
                                          <p:val>
                                            <p:strVal val="#ppt_x"/>
                                          </p:val>
                                        </p:tav>
                                      </p:tavLst>
                                    </p:anim>
                                    <p:anim calcmode="lin" valueType="num">
                                      <p:cBhvr>
                                        <p:cTn id="66" dur="500" fill="hold"/>
                                        <p:tgtEl>
                                          <p:spTgt spid="12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6"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nvSpPr>
        <p:spPr>
          <a:xfrm>
            <a:off x="685800" y="1219199"/>
            <a:ext cx="8153400" cy="25434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3200"/>
              <a:t>Create an </a:t>
            </a:r>
            <a:r>
              <a:rPr b="1" sz="3200"/>
              <a:t>Expression Mnemonic</a:t>
            </a:r>
            <a:r>
              <a:rPr sz="3200"/>
              <a:t> for remembering the order of the planets from the sun outward: </a:t>
            </a:r>
            <a:r>
              <a:rPr b="1" sz="3200"/>
              <a:t>M</a:t>
            </a:r>
            <a:r>
              <a:rPr sz="3200"/>
              <a:t>ercury, </a:t>
            </a:r>
            <a:r>
              <a:rPr b="1" sz="3200"/>
              <a:t>V</a:t>
            </a:r>
            <a:r>
              <a:rPr sz="3200"/>
              <a:t>enus, </a:t>
            </a:r>
            <a:r>
              <a:rPr b="1" sz="3200"/>
              <a:t>E</a:t>
            </a:r>
            <a:r>
              <a:rPr sz="3200"/>
              <a:t>arth, </a:t>
            </a:r>
            <a:r>
              <a:rPr b="1" sz="3200"/>
              <a:t>M</a:t>
            </a:r>
            <a:r>
              <a:rPr sz="3200"/>
              <a:t>ars, </a:t>
            </a:r>
            <a:r>
              <a:rPr b="1" sz="3200"/>
              <a:t>J</a:t>
            </a:r>
            <a:r>
              <a:rPr sz="3200"/>
              <a:t>upiter, </a:t>
            </a:r>
            <a:r>
              <a:rPr b="1" sz="3200"/>
              <a:t>S</a:t>
            </a:r>
            <a:r>
              <a:rPr sz="3200"/>
              <a:t>aturn, </a:t>
            </a:r>
            <a:r>
              <a:rPr b="1" sz="3200"/>
              <a:t>U</a:t>
            </a:r>
            <a:r>
              <a:rPr sz="3200"/>
              <a:t>ranus, </a:t>
            </a:r>
            <a:r>
              <a:rPr b="1" sz="3200"/>
              <a:t>N</a:t>
            </a:r>
            <a:r>
              <a:rPr sz="3200"/>
              <a:t>eptune, and </a:t>
            </a:r>
            <a:r>
              <a:rPr b="1" sz="3200"/>
              <a:t>P</a:t>
            </a:r>
            <a:r>
              <a:rPr sz="3200"/>
              <a:t>luto.</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nvSpPr>
        <p:spPr>
          <a:xfrm>
            <a:off x="381000" y="257174"/>
            <a:ext cx="8229600" cy="885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49223">
              <a:defRPr sz="4899">
                <a:ln w="4801">
                  <a:solidFill/>
                </a:ln>
                <a:solidFill>
                  <a:srgbClr val="0000FF"/>
                </a:solidFill>
                <a:effectLst>
                  <a:outerShdw sx="100000" sy="100000" kx="0" ky="0" algn="b" rotWithShape="0" blurRad="9017" dist="25503" dir="2700000">
                    <a:srgbClr val="808080">
                      <a:alpha val="80000"/>
                    </a:srgbClr>
                  </a:outerShdw>
                </a:effectLst>
                <a:latin typeface="Arial Black"/>
                <a:ea typeface="Arial Black"/>
                <a:cs typeface="Arial Black"/>
                <a:sym typeface="Arial Black"/>
              </a:defRPr>
            </a:lvl1pPr>
          </a:lstStyle>
          <a:p>
            <a:pPr lvl="0">
              <a:defRPr sz="1800">
                <a:ln w="9525">
                  <a:noFill/>
                </a:ln>
                <a:solidFill>
                  <a:srgbClr val="000000"/>
                </a:solidFill>
                <a:effectLst/>
              </a:defRPr>
            </a:pPr>
            <a:r>
              <a:rPr sz="4899">
                <a:ln w="4801">
                  <a:solidFill/>
                </a:ln>
                <a:solidFill>
                  <a:srgbClr val="0000FF"/>
                </a:solidFill>
                <a:effectLst>
                  <a:outerShdw sx="100000" sy="100000" kx="0" ky="0" algn="b" rotWithShape="0" blurRad="9017" dist="25503" dir="2700000">
                    <a:srgbClr val="808080">
                      <a:alpha val="80000"/>
                    </a:srgbClr>
                  </a:outerShdw>
                </a:effectLst>
              </a:rPr>
              <a:t>4. Model Mnemonics</a:t>
            </a:r>
          </a:p>
        </p:txBody>
      </p:sp>
      <p:sp>
        <p:nvSpPr>
          <p:cNvPr id="131" name="Shape 131"/>
          <p:cNvSpPr/>
          <p:nvPr/>
        </p:nvSpPr>
        <p:spPr>
          <a:xfrm>
            <a:off x="533400" y="1371600"/>
            <a:ext cx="8001000" cy="656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In Model Mnemonic</a:t>
            </a:r>
            <a:r>
              <a:t>, some type of representation is constructed to help with understanding and recalling important information.</a:t>
            </a:r>
          </a:p>
        </p:txBody>
      </p:sp>
      <p:sp>
        <p:nvSpPr>
          <p:cNvPr id="132" name="Shape 132"/>
          <p:cNvSpPr/>
          <p:nvPr/>
        </p:nvSpPr>
        <p:spPr>
          <a:xfrm>
            <a:off x="6248400" y="2017932"/>
            <a:ext cx="2286000" cy="970635"/>
          </a:xfrm>
          <a:prstGeom prst="rect">
            <a:avLst/>
          </a:prstGeom>
          <a:solidFill>
            <a:srgbClr val="E4E5E5"/>
          </a:solidFill>
          <a:ln>
            <a:solidFill>
              <a:srgbClr val="8F8F8D"/>
            </a:solidFill>
          </a:ln>
          <a:extLst>
            <a:ext uri="{C572A759-6A51-4108-AA02-DFA0A04FC94B}">
              <ma14:wrappingTextBoxFlag xmlns:ma14="http://schemas.microsoft.com/office/mac/drawingml/2011/main" val="1"/>
            </a:ext>
          </a:extLst>
        </p:spPr>
        <p:txBody>
          <a:bodyPr lIns="0" tIns="0" rIns="0" bIns="0">
            <a:spAutoFit/>
          </a:bodyPr>
          <a:lstStyle>
            <a:lvl1pPr>
              <a:defRPr b="1"/>
            </a:lvl1pPr>
          </a:lstStyle>
          <a:p>
            <a:pPr lvl="0">
              <a:defRPr b="0"/>
            </a:pPr>
            <a:r>
              <a:rPr b="1"/>
              <a:t>ORGANIZATION CHART OR IDEA TREE</a:t>
            </a:r>
          </a:p>
        </p:txBody>
      </p:sp>
      <p:pic>
        <p:nvPicPr>
          <p:cNvPr id="133" name="image7.pdf"/>
          <p:cNvPicPr/>
          <p:nvPr/>
        </p:nvPicPr>
        <p:blipFill>
          <a:blip r:embed="rId2">
            <a:extLst/>
          </a:blip>
          <a:stretch>
            <a:fillRect/>
          </a:stretch>
        </p:blipFill>
        <p:spPr>
          <a:xfrm>
            <a:off x="3896316" y="2892136"/>
            <a:ext cx="5009559" cy="994065"/>
          </a:xfrm>
          <a:prstGeom prst="rect">
            <a:avLst/>
          </a:prstGeom>
          <a:ln w="12700">
            <a:miter lim="400000"/>
          </a:ln>
        </p:spPr>
      </p:pic>
      <p:sp>
        <p:nvSpPr>
          <p:cNvPr id="134" name="Shape 134"/>
          <p:cNvSpPr/>
          <p:nvPr/>
        </p:nvSpPr>
        <p:spPr>
          <a:xfrm>
            <a:off x="381000" y="2209799"/>
            <a:ext cx="1295401" cy="386436"/>
          </a:xfrm>
          <a:prstGeom prst="rect">
            <a:avLst/>
          </a:prstGeom>
          <a:solidFill>
            <a:srgbClr val="C9CACB"/>
          </a:solidFill>
          <a:ln>
            <a:solidFill>
              <a:srgbClr val="8F8F8D"/>
            </a:solidFill>
          </a:ln>
          <a:extLst>
            <a:ext uri="{C572A759-6A51-4108-AA02-DFA0A04FC94B}">
              <ma14:wrappingTextBoxFlag xmlns:ma14="http://schemas.microsoft.com/office/mac/drawingml/2011/main" val="1"/>
            </a:ext>
          </a:extLst>
        </p:spPr>
        <p:txBody>
          <a:bodyPr lIns="0" tIns="0" rIns="0" bIns="0">
            <a:spAutoFit/>
          </a:bodyPr>
          <a:lstStyle>
            <a:lvl1pPr>
              <a:defRPr b="1"/>
            </a:lvl1pPr>
          </a:lstStyle>
          <a:p>
            <a:pPr lvl="0">
              <a:defRPr b="0"/>
            </a:pPr>
            <a:r>
              <a:rPr b="1"/>
              <a:t>MIND MAP</a:t>
            </a:r>
          </a:p>
        </p:txBody>
      </p:sp>
      <p:sp>
        <p:nvSpPr>
          <p:cNvPr id="135" name="Shape 135"/>
          <p:cNvSpPr/>
          <p:nvPr/>
        </p:nvSpPr>
        <p:spPr>
          <a:xfrm>
            <a:off x="1323108" y="3048000"/>
            <a:ext cx="1371601" cy="533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585A5C"/>
            </a:solidFill>
          </a:ln>
        </p:spPr>
        <p:txBody>
          <a:bodyPr lIns="0" tIns="0" rIns="0" bIns="0" anchor="ctr"/>
          <a:lstStyle/>
          <a:p>
            <a:pPr lvl="0" algn="ctr">
              <a:defRPr>
                <a:solidFill>
                  <a:srgbClr val="FFFFFF"/>
                </a:solidFill>
              </a:defRPr>
            </a:pPr>
          </a:p>
        </p:txBody>
      </p:sp>
      <p:sp>
        <p:nvSpPr>
          <p:cNvPr id="136" name="Shape 136"/>
          <p:cNvSpPr/>
          <p:nvPr/>
        </p:nvSpPr>
        <p:spPr>
          <a:xfrm>
            <a:off x="1562100" y="3124200"/>
            <a:ext cx="876300" cy="39255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000"/>
            </a:lvl1pPr>
          </a:lstStyle>
          <a:p>
            <a:pPr lvl="0">
              <a:defRPr b="0" sz="1800"/>
            </a:pPr>
            <a:r>
              <a:rPr b="1" sz="1000"/>
              <a:t>3 Ways to remember</a:t>
            </a:r>
          </a:p>
        </p:txBody>
      </p:sp>
      <p:sp>
        <p:nvSpPr>
          <p:cNvPr id="137" name="Shape 137"/>
          <p:cNvSpPr/>
          <p:nvPr/>
        </p:nvSpPr>
        <p:spPr>
          <a:xfrm>
            <a:off x="533401" y="3886200"/>
            <a:ext cx="1143001" cy="609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585A5C"/>
            </a:solidFill>
          </a:ln>
        </p:spPr>
        <p:txBody>
          <a:bodyPr lIns="0" tIns="0" rIns="0" bIns="0" anchor="ctr"/>
          <a:lstStyle/>
          <a:p>
            <a:pPr lvl="0" algn="ctr">
              <a:defRPr>
                <a:solidFill>
                  <a:srgbClr val="FFFFFF"/>
                </a:solidFill>
              </a:defRPr>
            </a:pPr>
          </a:p>
        </p:txBody>
      </p:sp>
      <p:sp>
        <p:nvSpPr>
          <p:cNvPr id="138" name="Shape 138"/>
          <p:cNvSpPr/>
          <p:nvPr/>
        </p:nvSpPr>
        <p:spPr>
          <a:xfrm>
            <a:off x="1981200" y="4495800"/>
            <a:ext cx="1143000" cy="609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585A5C"/>
            </a:solidFill>
          </a:ln>
        </p:spPr>
        <p:txBody>
          <a:bodyPr lIns="0" tIns="0" rIns="0" bIns="0" anchor="ctr"/>
          <a:lstStyle/>
          <a:p>
            <a:pPr lvl="0" algn="ctr">
              <a:defRPr>
                <a:solidFill>
                  <a:srgbClr val="FFFFFF"/>
                </a:solidFill>
              </a:defRPr>
            </a:pPr>
          </a:p>
        </p:txBody>
      </p:sp>
      <p:sp>
        <p:nvSpPr>
          <p:cNvPr id="139" name="Shape 139"/>
          <p:cNvSpPr/>
          <p:nvPr/>
        </p:nvSpPr>
        <p:spPr>
          <a:xfrm>
            <a:off x="2870179" y="3973774"/>
            <a:ext cx="1143001" cy="609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585A5C"/>
            </a:solidFill>
          </a:ln>
        </p:spPr>
        <p:txBody>
          <a:bodyPr lIns="0" tIns="0" rIns="0" bIns="0" anchor="ctr"/>
          <a:lstStyle/>
          <a:p>
            <a:pPr lvl="0" algn="ctr">
              <a:defRPr>
                <a:solidFill>
                  <a:srgbClr val="FFFFFF"/>
                </a:solidFill>
              </a:defRPr>
            </a:pPr>
          </a:p>
        </p:txBody>
      </p:sp>
      <p:sp>
        <p:nvSpPr>
          <p:cNvPr id="140" name="Shape 140"/>
          <p:cNvSpPr/>
          <p:nvPr/>
        </p:nvSpPr>
        <p:spPr>
          <a:xfrm>
            <a:off x="990600" y="5287817"/>
            <a:ext cx="1143000" cy="609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585A5C"/>
            </a:solidFill>
          </a:ln>
        </p:spPr>
        <p:txBody>
          <a:bodyPr lIns="0" tIns="0" rIns="0" bIns="0" anchor="ctr"/>
          <a:lstStyle/>
          <a:p>
            <a:pPr lvl="0" algn="ctr">
              <a:defRPr>
                <a:solidFill>
                  <a:srgbClr val="FFFFFF"/>
                </a:solidFill>
              </a:defRPr>
            </a:pPr>
          </a:p>
        </p:txBody>
      </p:sp>
      <p:sp>
        <p:nvSpPr>
          <p:cNvPr id="141" name="Shape 141"/>
          <p:cNvSpPr/>
          <p:nvPr/>
        </p:nvSpPr>
        <p:spPr>
          <a:xfrm>
            <a:off x="9235" y="4678217"/>
            <a:ext cx="1143001" cy="6096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585A5C"/>
            </a:solidFill>
          </a:ln>
        </p:spPr>
        <p:txBody>
          <a:bodyPr lIns="0" tIns="0" rIns="0" bIns="0" anchor="ctr"/>
          <a:lstStyle/>
          <a:p>
            <a:pPr lvl="0" algn="ctr">
              <a:defRPr>
                <a:solidFill>
                  <a:srgbClr val="FFFFFF"/>
                </a:solidFill>
              </a:defRPr>
            </a:pPr>
          </a:p>
        </p:txBody>
      </p:sp>
      <p:sp>
        <p:nvSpPr>
          <p:cNvPr id="142" name="Shape 142"/>
          <p:cNvSpPr/>
          <p:nvPr/>
        </p:nvSpPr>
        <p:spPr>
          <a:xfrm>
            <a:off x="685801" y="3936829"/>
            <a:ext cx="876301" cy="2524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100"/>
            </a:lvl1pPr>
          </a:lstStyle>
          <a:p>
            <a:pPr lvl="0">
              <a:defRPr b="0" sz="1800"/>
            </a:pPr>
            <a:r>
              <a:rPr b="1" sz="1100"/>
              <a:t>Repetition</a:t>
            </a:r>
          </a:p>
        </p:txBody>
      </p:sp>
      <p:sp>
        <p:nvSpPr>
          <p:cNvPr id="143" name="Shape 143"/>
          <p:cNvSpPr/>
          <p:nvPr/>
        </p:nvSpPr>
        <p:spPr>
          <a:xfrm>
            <a:off x="2057400" y="4571999"/>
            <a:ext cx="996645" cy="2775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200"/>
            </a:lvl1pPr>
          </a:lstStyle>
          <a:p>
            <a:pPr lvl="0">
              <a:defRPr b="0" sz="1800"/>
            </a:pPr>
            <a:r>
              <a:rPr b="1" sz="1200"/>
              <a:t>Mnemonics</a:t>
            </a:r>
          </a:p>
        </p:txBody>
      </p:sp>
      <p:sp>
        <p:nvSpPr>
          <p:cNvPr id="144" name="Shape 144"/>
          <p:cNvSpPr/>
          <p:nvPr/>
        </p:nvSpPr>
        <p:spPr>
          <a:xfrm>
            <a:off x="3037568" y="4052499"/>
            <a:ext cx="975612" cy="2775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200"/>
            </a:lvl1pPr>
          </a:lstStyle>
          <a:p>
            <a:pPr lvl="0">
              <a:defRPr b="0" sz="1800"/>
            </a:pPr>
            <a:r>
              <a:rPr b="1" sz="1200"/>
              <a:t>Association</a:t>
            </a:r>
          </a:p>
        </p:txBody>
      </p:sp>
      <p:sp>
        <p:nvSpPr>
          <p:cNvPr id="145" name="Shape 145"/>
          <p:cNvSpPr/>
          <p:nvPr/>
        </p:nvSpPr>
        <p:spPr>
          <a:xfrm>
            <a:off x="9235" y="4710498"/>
            <a:ext cx="1267332" cy="36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Regular</a:t>
            </a:r>
          </a:p>
        </p:txBody>
      </p:sp>
      <p:sp>
        <p:nvSpPr>
          <p:cNvPr id="146" name="Shape 146"/>
          <p:cNvSpPr/>
          <p:nvPr/>
        </p:nvSpPr>
        <p:spPr>
          <a:xfrm>
            <a:off x="1028700" y="5410199"/>
            <a:ext cx="1162282" cy="36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Frequent</a:t>
            </a:r>
          </a:p>
        </p:txBody>
      </p:sp>
      <p:sp>
        <p:nvSpPr>
          <p:cNvPr id="147" name="Shape 147"/>
          <p:cNvSpPr/>
          <p:nvPr/>
        </p:nvSpPr>
        <p:spPr>
          <a:xfrm flipH="1">
            <a:off x="1104900" y="3581400"/>
            <a:ext cx="571501" cy="304801"/>
          </a:xfrm>
          <a:prstGeom prst="line">
            <a:avLst/>
          </a:prstGeom>
          <a:ln>
            <a:solidFill>
              <a:srgbClr val="76787B"/>
            </a:solidFill>
          </a:ln>
        </p:spPr>
        <p:txBody>
          <a:bodyPr lIns="0" tIns="0" rIns="0" bIns="0"/>
          <a:lstStyle/>
          <a:p>
            <a:pPr lvl="0" defTabSz="457200">
              <a:defRPr sz="1200">
                <a:latin typeface="+mj-lt"/>
                <a:ea typeface="+mj-ea"/>
                <a:cs typeface="+mj-cs"/>
                <a:sym typeface="Helvetica"/>
              </a:defRPr>
            </a:pPr>
          </a:p>
        </p:txBody>
      </p:sp>
      <p:sp>
        <p:nvSpPr>
          <p:cNvPr id="148" name="Shape 148"/>
          <p:cNvSpPr/>
          <p:nvPr/>
        </p:nvSpPr>
        <p:spPr>
          <a:xfrm>
            <a:off x="2133600" y="3581400"/>
            <a:ext cx="304801" cy="990601"/>
          </a:xfrm>
          <a:prstGeom prst="line">
            <a:avLst/>
          </a:prstGeom>
          <a:ln>
            <a:solidFill>
              <a:srgbClr val="76787B"/>
            </a:solidFill>
          </a:ln>
        </p:spPr>
        <p:txBody>
          <a:bodyPr lIns="0" tIns="0" rIns="0" bIns="0"/>
          <a:lstStyle/>
          <a:p>
            <a:pPr lvl="0" defTabSz="457200">
              <a:defRPr sz="1200">
                <a:latin typeface="+mj-lt"/>
                <a:ea typeface="+mj-ea"/>
                <a:cs typeface="+mj-cs"/>
                <a:sym typeface="Helvetica"/>
              </a:defRPr>
            </a:pPr>
          </a:p>
        </p:txBody>
      </p:sp>
      <p:cxnSp>
        <p:nvCxnSpPr>
          <p:cNvPr id="149" name="Connector 149"/>
          <p:cNvCxnSpPr>
            <a:stCxn id="135" idx="0"/>
            <a:endCxn id="139" idx="0"/>
          </p:cNvCxnSpPr>
          <p:nvPr/>
        </p:nvCxnSpPr>
        <p:spPr>
          <a:xfrm>
            <a:off x="2008908" y="3314700"/>
            <a:ext cx="1432772" cy="963875"/>
          </a:xfrm>
          <a:prstGeom prst="straightConnector1">
            <a:avLst/>
          </a:prstGeom>
          <a:ln>
            <a:solidFill>
              <a:srgbClr val="76787B"/>
            </a:solidFill>
          </a:ln>
        </p:spPr>
      </p:cxnSp>
      <p:cxnSp>
        <p:nvCxnSpPr>
          <p:cNvPr id="150" name="Connector 150"/>
          <p:cNvCxnSpPr>
            <a:stCxn id="137" idx="0"/>
            <a:endCxn id="141" idx="0"/>
          </p:cNvCxnSpPr>
          <p:nvPr/>
        </p:nvCxnSpPr>
        <p:spPr>
          <a:xfrm flipH="1">
            <a:off x="580735" y="4191000"/>
            <a:ext cx="524167" cy="792018"/>
          </a:xfrm>
          <a:prstGeom prst="straightConnector1">
            <a:avLst/>
          </a:prstGeom>
          <a:ln>
            <a:solidFill>
              <a:srgbClr val="76787B"/>
            </a:solidFill>
          </a:ln>
        </p:spPr>
      </p:cxnSp>
      <p:sp>
        <p:nvSpPr>
          <p:cNvPr id="151" name="Shape 151"/>
          <p:cNvSpPr/>
          <p:nvPr/>
        </p:nvSpPr>
        <p:spPr>
          <a:xfrm>
            <a:off x="1323108" y="4542371"/>
            <a:ext cx="124691" cy="867829"/>
          </a:xfrm>
          <a:prstGeom prst="line">
            <a:avLst/>
          </a:prstGeom>
          <a:ln>
            <a:solidFill>
              <a:srgbClr val="76787B"/>
            </a:solidFill>
          </a:ln>
        </p:spPr>
        <p:txBody>
          <a:bodyPr lIns="0" tIns="0" rIns="0" bIns="0"/>
          <a:lstStyle/>
          <a:p>
            <a:pPr lvl="0" defTabSz="457200">
              <a:defRPr sz="1200">
                <a:latin typeface="+mj-lt"/>
                <a:ea typeface="+mj-ea"/>
                <a:cs typeface="+mj-cs"/>
                <a:sym typeface="Helvetica"/>
              </a:defRPr>
            </a:pP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nvSpPr>
        <p:spPr>
          <a:xfrm>
            <a:off x="762000" y="457200"/>
            <a:ext cx="6019800" cy="2571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58368">
              <a:defRPr sz="1440">
                <a:ln w="4937">
                  <a:solidFill/>
                </a:ln>
                <a:solidFill>
                  <a:srgbClr val="0000FF"/>
                </a:solidFill>
                <a:effectLst>
                  <a:outerShdw sx="100000" sy="100000" kx="0" ky="0" algn="b" rotWithShape="0" blurRad="9144" dist="25863" dir="2700000">
                    <a:srgbClr val="808080">
                      <a:alpha val="80000"/>
                    </a:srgbClr>
                  </a:outerShdw>
                </a:effectLst>
                <a:latin typeface="Arial Black"/>
                <a:ea typeface="Arial Black"/>
                <a:cs typeface="Arial Black"/>
                <a:sym typeface="Arial Black"/>
              </a:defRPr>
            </a:lvl1pPr>
          </a:lstStyle>
          <a:p>
            <a:pPr lvl="0">
              <a:defRPr sz="1800">
                <a:ln w="9525">
                  <a:noFill/>
                </a:ln>
                <a:solidFill>
                  <a:srgbClr val="000000"/>
                </a:solidFill>
                <a:effectLst/>
              </a:defRPr>
            </a:pPr>
            <a:r>
              <a:rPr sz="1440">
                <a:ln w="4937">
                  <a:solidFill/>
                </a:ln>
                <a:solidFill>
                  <a:srgbClr val="0000FF"/>
                </a:solidFill>
                <a:effectLst>
                  <a:outerShdw sx="100000" sy="100000" kx="0" ky="0" algn="b" rotWithShape="0" blurRad="9144" dist="25863" dir="2700000">
                    <a:srgbClr val="808080">
                      <a:alpha val="80000"/>
                    </a:srgbClr>
                  </a:outerShdw>
                </a:effectLst>
              </a:rPr>
              <a:t>5. Ode or Rhyme Mnemonics</a:t>
            </a:r>
          </a:p>
        </p:txBody>
      </p:sp>
      <p:sp>
        <p:nvSpPr>
          <p:cNvPr id="154" name="Shape 154"/>
          <p:cNvSpPr/>
          <p:nvPr/>
        </p:nvSpPr>
        <p:spPr>
          <a:xfrm>
            <a:off x="-2798764" y="1282700"/>
            <a:ext cx="1470026"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effectLst>
                  <a:outerShdw sx="100000" sy="100000" kx="0" ky="0" algn="b" rotWithShape="0" blurRad="38100" dist="38100" dir="2700000">
                    <a:srgbClr val="C0C0C0"/>
                  </a:outerShdw>
                </a:effectLst>
                <a:latin typeface="Bookman Old Style"/>
                <a:ea typeface="Bookman Old Style"/>
                <a:cs typeface="Bookman Old Style"/>
                <a:sym typeface="Bookman Old Style"/>
              </a:defRPr>
            </a:lvl1pPr>
          </a:lstStyle>
          <a:p>
            <a:pPr lvl="0">
              <a:defRPr b="0" sz="1800">
                <a:effectLst/>
              </a:defRPr>
            </a:pPr>
            <a:r>
              <a:rPr b="1" sz="2800">
                <a:effectLst>
                  <a:outerShdw sx="100000" sy="100000" kx="0" ky="0" algn="b" rotWithShape="0" blurRad="38100" dist="38100" dir="2700000">
                    <a:srgbClr val="C0C0C0"/>
                  </a:outerShdw>
                </a:effectLst>
              </a:rPr>
              <a:t>Recall</a:t>
            </a:r>
          </a:p>
        </p:txBody>
      </p:sp>
      <p:sp>
        <p:nvSpPr>
          <p:cNvPr id="155" name="Shape 155"/>
          <p:cNvSpPr/>
          <p:nvPr/>
        </p:nvSpPr>
        <p:spPr>
          <a:xfrm>
            <a:off x="381000" y="999754"/>
            <a:ext cx="8001000" cy="31339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1600">
                <a:latin typeface="Arial"/>
                <a:ea typeface="Arial"/>
                <a:cs typeface="Arial"/>
                <a:sym typeface="Arial"/>
              </a:rPr>
              <a:t>An </a:t>
            </a:r>
            <a:r>
              <a:rPr b="1" sz="1600">
                <a:latin typeface="Arial"/>
                <a:ea typeface="Arial"/>
                <a:cs typeface="Arial"/>
                <a:sym typeface="Arial"/>
              </a:rPr>
              <a:t>Ode or Rhyme Mnemonic</a:t>
            </a:r>
            <a:r>
              <a:rPr sz="1600">
                <a:latin typeface="Arial"/>
                <a:ea typeface="Arial"/>
                <a:cs typeface="Arial"/>
                <a:sym typeface="Arial"/>
              </a:rPr>
              <a:t> puts information to be recalled in the form of a poem</a:t>
            </a:r>
            <a:r>
              <a:rPr sz="1100">
                <a:latin typeface="Arial"/>
                <a:ea typeface="Arial"/>
                <a:cs typeface="Arial"/>
                <a:sym typeface="Arial"/>
              </a:rPr>
              <a:t>.</a:t>
            </a:r>
          </a:p>
        </p:txBody>
      </p:sp>
      <p:sp>
        <p:nvSpPr>
          <p:cNvPr id="156" name="Shape 156"/>
          <p:cNvSpPr/>
          <p:nvPr/>
        </p:nvSpPr>
        <p:spPr>
          <a:xfrm>
            <a:off x="381000" y="1402812"/>
            <a:ext cx="8001000" cy="30057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tabLst>
                <a:tab pos="228600" algn="l"/>
              </a:tabLst>
            </a:pPr>
            <a:r>
              <a:rPr sz="1600">
                <a:latin typeface="Arial"/>
                <a:ea typeface="Arial"/>
                <a:cs typeface="Arial"/>
                <a:sym typeface="Arial"/>
              </a:rPr>
              <a:t>Examples include:</a:t>
            </a:r>
            <a:endParaRPr sz="1100">
              <a:latin typeface="Arial"/>
              <a:ea typeface="Arial"/>
              <a:cs typeface="Arial"/>
              <a:sym typeface="Arial"/>
            </a:endParaRPr>
          </a:p>
          <a:p>
            <a:pPr lvl="0" algn="just">
              <a:tabLst>
                <a:tab pos="228600" algn="l"/>
              </a:tabLst>
            </a:pPr>
            <a:r>
              <a:rPr sz="1600">
                <a:latin typeface="Arial"/>
                <a:ea typeface="Arial"/>
                <a:cs typeface="Arial"/>
                <a:sym typeface="Arial"/>
              </a:rPr>
              <a:t>1.	A commonly used </a:t>
            </a:r>
            <a:r>
              <a:rPr b="1" sz="1600">
                <a:latin typeface="Arial"/>
                <a:ea typeface="Arial"/>
                <a:cs typeface="Arial"/>
                <a:sym typeface="Arial"/>
              </a:rPr>
              <a:t>Rhyme Mnemonic</a:t>
            </a:r>
            <a:r>
              <a:rPr sz="1600">
                <a:latin typeface="Arial"/>
                <a:ea typeface="Arial"/>
                <a:cs typeface="Arial"/>
                <a:sym typeface="Arial"/>
              </a:rPr>
              <a:t> for the number of days in each month is:</a:t>
            </a:r>
            <a:endParaRPr sz="1100">
              <a:latin typeface="Arial"/>
              <a:ea typeface="Arial"/>
              <a:cs typeface="Arial"/>
              <a:sym typeface="Arial"/>
            </a:endParaRPr>
          </a:p>
          <a:p>
            <a:pPr lvl="0" algn="just">
              <a:tabLst>
                <a:tab pos="228600" algn="l"/>
              </a:tabLst>
            </a:pPr>
            <a:r>
              <a:rPr sz="1600">
                <a:solidFill>
                  <a:srgbClr val="28374A"/>
                </a:solidFill>
                <a:latin typeface="Bradley Hand ITC"/>
                <a:ea typeface="Bradley Hand ITC"/>
                <a:cs typeface="Bradley Hand ITC"/>
                <a:sym typeface="Bradley Hand ITC"/>
              </a:rPr>
              <a:t>30 days hath September, April, June, and November.  All the rest have 31, Fine!  February 28 except when 29</a:t>
            </a:r>
            <a:r>
              <a:rPr sz="1600">
                <a:latin typeface="Bradley Hand ITC"/>
                <a:ea typeface="Bradley Hand ITC"/>
                <a:cs typeface="Bradley Hand ITC"/>
                <a:sym typeface="Bradley Hand ITC"/>
              </a:rPr>
              <a:t>.</a:t>
            </a:r>
            <a:endParaRPr sz="1600">
              <a:latin typeface="Bradley Hand ITC"/>
              <a:ea typeface="Bradley Hand ITC"/>
              <a:cs typeface="Bradley Hand ITC"/>
              <a:sym typeface="Bradley Hand ITC"/>
            </a:endParaRPr>
          </a:p>
          <a:p>
            <a:pPr lvl="0" algn="just">
              <a:tabLst>
                <a:tab pos="228600" algn="l"/>
              </a:tabLst>
            </a:pPr>
            <a:endParaRPr sz="1100">
              <a:latin typeface="Arial"/>
              <a:ea typeface="Arial"/>
              <a:cs typeface="Arial"/>
              <a:sym typeface="Arial"/>
            </a:endParaRPr>
          </a:p>
          <a:p>
            <a:pPr lvl="0" marL="304800" indent="-304800" algn="just">
              <a:buSzPct val="100000"/>
              <a:buFont typeface="Arial"/>
              <a:buAutoNum type="arabicPeriod" startAt="2"/>
              <a:tabLst>
                <a:tab pos="228600" algn="l"/>
              </a:tabLst>
            </a:pPr>
            <a:r>
              <a:rPr sz="1600">
                <a:latin typeface="Arial"/>
                <a:ea typeface="Arial"/>
                <a:cs typeface="Arial"/>
                <a:sym typeface="Arial"/>
              </a:rPr>
              <a:t>You’d probably like your doctor to know the difference between cyanate and cyanide:   </a:t>
            </a:r>
            <a:r>
              <a:rPr b="1" sz="1600">
                <a:latin typeface="Arial"/>
                <a:ea typeface="Arial"/>
                <a:cs typeface="Arial"/>
                <a:sym typeface="Arial"/>
              </a:rPr>
              <a:t>Cyanate “I ate” </a:t>
            </a:r>
            <a:r>
              <a:rPr sz="1600">
                <a:latin typeface="Arial"/>
                <a:ea typeface="Arial"/>
                <a:cs typeface="Arial"/>
                <a:sym typeface="Arial"/>
              </a:rPr>
              <a:t>and</a:t>
            </a:r>
            <a:r>
              <a:rPr b="1" sz="1600">
                <a:latin typeface="Arial"/>
                <a:ea typeface="Arial"/>
                <a:cs typeface="Arial"/>
                <a:sym typeface="Arial"/>
              </a:rPr>
              <a:t> Cyanide “I died.”  </a:t>
            </a:r>
            <a:r>
              <a:rPr sz="1600">
                <a:latin typeface="Arial"/>
                <a:ea typeface="Arial"/>
                <a:cs typeface="Arial"/>
                <a:sym typeface="Arial"/>
              </a:rPr>
              <a:t>Cyanide is a deadly poison.</a:t>
            </a:r>
            <a:endParaRPr sz="1600">
              <a:latin typeface="Arial"/>
              <a:ea typeface="Arial"/>
              <a:cs typeface="Arial"/>
              <a:sym typeface="Arial"/>
            </a:endParaRPr>
          </a:p>
          <a:p>
            <a:pPr lvl="0" marL="228600" indent="-228600" algn="just">
              <a:buSzPct val="100000"/>
              <a:buFont typeface="Arial"/>
              <a:buAutoNum type="arabicPeriod" startAt="3"/>
              <a:tabLst>
                <a:tab pos="228600" algn="l"/>
              </a:tabLst>
            </a:pPr>
            <a:endParaRPr sz="1100">
              <a:latin typeface="Arial"/>
              <a:ea typeface="Arial"/>
              <a:cs typeface="Arial"/>
              <a:sym typeface="Arial"/>
            </a:endParaRPr>
          </a:p>
          <a:p>
            <a:pPr lvl="0" marL="304800" indent="-304800" algn="just">
              <a:buSzPct val="100000"/>
              <a:buFont typeface="Arial"/>
              <a:buAutoNum type="arabicPeriod" startAt="3"/>
              <a:tabLst>
                <a:tab pos="228600" algn="l"/>
              </a:tabLst>
            </a:pPr>
            <a:r>
              <a:rPr b="1" sz="1600">
                <a:latin typeface="Arial"/>
                <a:ea typeface="Arial"/>
                <a:cs typeface="Arial"/>
                <a:sym typeface="Arial"/>
              </a:rPr>
              <a:t>In 1492, Columbus sailed the ocean blue.</a:t>
            </a:r>
            <a:endParaRPr b="1" sz="1600">
              <a:latin typeface="Arial"/>
              <a:ea typeface="Arial"/>
              <a:cs typeface="Arial"/>
              <a:sym typeface="Arial"/>
            </a:endParaRPr>
          </a:p>
          <a:p>
            <a:pPr lvl="0" marL="228600" indent="-228600" algn="just">
              <a:buSzPct val="100000"/>
              <a:buFont typeface="Arial"/>
              <a:buAutoNum type="arabicPeriod" startAt="4"/>
              <a:tabLst>
                <a:tab pos="228600" algn="l"/>
              </a:tabLst>
            </a:pPr>
            <a:endParaRPr sz="1100">
              <a:latin typeface="Arial"/>
              <a:ea typeface="Arial"/>
              <a:cs typeface="Arial"/>
              <a:sym typeface="Arial"/>
            </a:endParaRPr>
          </a:p>
          <a:p>
            <a:pPr lvl="0" algn="just">
              <a:tabLst>
                <a:tab pos="228600" algn="l"/>
              </a:tabLst>
            </a:pPr>
            <a:r>
              <a:rPr sz="1600">
                <a:latin typeface="Arial"/>
                <a:ea typeface="Arial"/>
                <a:cs typeface="Arial"/>
                <a:sym typeface="Arial"/>
              </a:rPr>
              <a:t>4.	</a:t>
            </a:r>
            <a:r>
              <a:rPr b="1" sz="1600">
                <a:latin typeface="Arial"/>
                <a:ea typeface="Arial"/>
                <a:cs typeface="Arial"/>
                <a:sym typeface="Arial"/>
              </a:rPr>
              <a:t>I before </a:t>
            </a:r>
            <a:r>
              <a:rPr b="1" i="1" sz="1600">
                <a:latin typeface="Arial"/>
                <a:ea typeface="Arial"/>
                <a:cs typeface="Arial"/>
                <a:sym typeface="Arial"/>
              </a:rPr>
              <a:t>e</a:t>
            </a:r>
            <a:r>
              <a:rPr b="1" sz="1600">
                <a:latin typeface="Arial"/>
                <a:ea typeface="Arial"/>
                <a:cs typeface="Arial"/>
                <a:sym typeface="Arial"/>
              </a:rPr>
              <a:t> except after </a:t>
            </a:r>
            <a:r>
              <a:rPr b="1" i="1" sz="1600">
                <a:latin typeface="Arial"/>
                <a:ea typeface="Arial"/>
                <a:cs typeface="Arial"/>
                <a:sym typeface="Arial"/>
              </a:rPr>
              <a:t>c</a:t>
            </a:r>
            <a:endParaRPr sz="1100">
              <a:latin typeface="Arial"/>
              <a:ea typeface="Arial"/>
              <a:cs typeface="Arial"/>
              <a:sym typeface="Arial"/>
            </a:endParaRPr>
          </a:p>
          <a:p>
            <a:pPr lvl="0" algn="just">
              <a:tabLst>
                <a:tab pos="228600" algn="l"/>
              </a:tabLst>
            </a:pPr>
            <a:r>
              <a:rPr b="1" sz="1600">
                <a:latin typeface="Arial"/>
                <a:ea typeface="Arial"/>
                <a:cs typeface="Arial"/>
                <a:sym typeface="Arial"/>
              </a:rPr>
              <a:t>	or when sounding like </a:t>
            </a:r>
            <a:r>
              <a:rPr b="1" i="1" sz="1600">
                <a:latin typeface="Arial"/>
                <a:ea typeface="Arial"/>
                <a:cs typeface="Arial"/>
                <a:sym typeface="Arial"/>
              </a:rPr>
              <a:t>a</a:t>
            </a:r>
            <a:endParaRPr sz="1100">
              <a:latin typeface="Arial"/>
              <a:ea typeface="Arial"/>
              <a:cs typeface="Arial"/>
              <a:sym typeface="Arial"/>
            </a:endParaRPr>
          </a:p>
          <a:p>
            <a:pPr lvl="0" algn="just">
              <a:tabLst>
                <a:tab pos="228600" algn="l"/>
              </a:tabLst>
            </a:pPr>
            <a:r>
              <a:rPr b="1" sz="1600">
                <a:latin typeface="Arial"/>
                <a:ea typeface="Arial"/>
                <a:cs typeface="Arial"/>
                <a:sym typeface="Arial"/>
              </a:rPr>
              <a:t>	in </a:t>
            </a:r>
            <a:r>
              <a:rPr b="1" i="1" sz="1600">
                <a:latin typeface="Arial"/>
                <a:ea typeface="Arial"/>
                <a:cs typeface="Arial"/>
                <a:sym typeface="Arial"/>
              </a:rPr>
              <a:t>neighbor</a:t>
            </a:r>
            <a:r>
              <a:rPr b="1" sz="1600">
                <a:latin typeface="Arial"/>
                <a:ea typeface="Arial"/>
                <a:cs typeface="Arial"/>
                <a:sym typeface="Arial"/>
              </a:rPr>
              <a:t> and </a:t>
            </a:r>
            <a:r>
              <a:rPr b="1" i="1" sz="1600">
                <a:latin typeface="Arial"/>
                <a:ea typeface="Arial"/>
                <a:cs typeface="Arial"/>
                <a:sym typeface="Arial"/>
              </a:rPr>
              <a:t>weigh</a:t>
            </a:r>
          </a:p>
        </p:txBody>
      </p:sp>
      <p:sp>
        <p:nvSpPr>
          <p:cNvPr id="157" name="Shape 157"/>
          <p:cNvSpPr/>
          <p:nvPr/>
        </p:nvSpPr>
        <p:spPr>
          <a:xfrm>
            <a:off x="381000" y="4601570"/>
            <a:ext cx="8153400" cy="150885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buSzPct val="100000"/>
              <a:buFont typeface="Arial"/>
              <a:buChar char="•"/>
              <a:tabLst>
                <a:tab pos="228600" algn="l"/>
                <a:tab pos="1308100" algn="l"/>
                <a:tab pos="5308600" algn="l"/>
              </a:tabLst>
            </a:pPr>
            <a:r>
              <a:rPr>
                <a:latin typeface="Arial"/>
                <a:ea typeface="Arial"/>
                <a:cs typeface="Arial"/>
                <a:sym typeface="Arial"/>
              </a:rPr>
              <a:t>Here is an easy way to remember the nerves: olfactory, optic, oculomotor, trochlear, trigeminal, abducens, facial, acoustic, glassopharyngeal, </a:t>
            </a:r>
            <a:r>
              <a:rPr u="sng">
                <a:latin typeface="Arial"/>
                <a:ea typeface="Arial"/>
                <a:cs typeface="Arial"/>
                <a:sym typeface="Arial"/>
              </a:rPr>
              <a:t>vagus</a:t>
            </a:r>
            <a:r>
              <a:rPr>
                <a:latin typeface="Arial"/>
                <a:ea typeface="Arial"/>
                <a:cs typeface="Arial"/>
                <a:sym typeface="Arial"/>
              </a:rPr>
              <a:t>, spinal accessory and hypoglossal.</a:t>
            </a:r>
            <a:endParaRPr>
              <a:latin typeface="Arial"/>
              <a:ea typeface="Arial"/>
              <a:cs typeface="Arial"/>
              <a:sym typeface="Arial"/>
            </a:endParaRPr>
          </a:p>
          <a:p>
            <a:pPr lvl="0">
              <a:buSzPct val="100000"/>
              <a:buFont typeface="Arial"/>
              <a:buChar char="•"/>
              <a:tabLst>
                <a:tab pos="228600" algn="l"/>
                <a:tab pos="1308100" algn="l"/>
                <a:tab pos="5308600" algn="l"/>
              </a:tabLst>
            </a:pPr>
            <a:endParaRPr sz="1200">
              <a:latin typeface="Arial"/>
              <a:ea typeface="Arial"/>
              <a:cs typeface="Arial"/>
              <a:sym typeface="Arial"/>
            </a:endParaRPr>
          </a:p>
          <a:p>
            <a:pPr lvl="0">
              <a:tabLst>
                <a:tab pos="228600" algn="l"/>
                <a:tab pos="1308100" algn="l"/>
                <a:tab pos="5308600" algn="l"/>
              </a:tabLst>
            </a:pPr>
            <a:r>
              <a:rPr b="1" u="sng">
                <a:latin typeface="Arial"/>
                <a:ea typeface="Arial"/>
                <a:cs typeface="Arial"/>
                <a:sym typeface="Arial"/>
              </a:rPr>
              <a:t>O</a:t>
            </a:r>
            <a:r>
              <a:rPr b="1">
                <a:latin typeface="Arial"/>
                <a:ea typeface="Arial"/>
                <a:cs typeface="Arial"/>
                <a:sym typeface="Arial"/>
              </a:rPr>
              <a:t>n </a:t>
            </a:r>
            <a:r>
              <a:rPr b="1" u="sng">
                <a:latin typeface="Arial"/>
                <a:ea typeface="Arial"/>
                <a:cs typeface="Arial"/>
                <a:sym typeface="Arial"/>
              </a:rPr>
              <a:t>O</a:t>
            </a:r>
            <a:r>
              <a:rPr b="1">
                <a:latin typeface="Arial"/>
                <a:ea typeface="Arial"/>
                <a:cs typeface="Arial"/>
                <a:sym typeface="Arial"/>
              </a:rPr>
              <a:t>ld </a:t>
            </a:r>
            <a:r>
              <a:rPr b="1" u="sng">
                <a:latin typeface="Arial"/>
                <a:ea typeface="Arial"/>
                <a:cs typeface="Arial"/>
                <a:sym typeface="Arial"/>
              </a:rPr>
              <a:t>O</a:t>
            </a:r>
            <a:r>
              <a:rPr b="1">
                <a:latin typeface="Arial"/>
                <a:ea typeface="Arial"/>
                <a:cs typeface="Arial"/>
                <a:sym typeface="Arial"/>
              </a:rPr>
              <a:t>lympus’ </a:t>
            </a:r>
            <a:r>
              <a:rPr b="1" u="sng">
                <a:latin typeface="Arial"/>
                <a:ea typeface="Arial"/>
                <a:cs typeface="Arial"/>
                <a:sym typeface="Arial"/>
              </a:rPr>
              <a:t>T</a:t>
            </a:r>
            <a:r>
              <a:rPr b="1">
                <a:latin typeface="Arial"/>
                <a:ea typeface="Arial"/>
                <a:cs typeface="Arial"/>
                <a:sym typeface="Arial"/>
              </a:rPr>
              <a:t>owering </a:t>
            </a:r>
            <a:r>
              <a:rPr b="1" u="sng">
                <a:latin typeface="Arial"/>
                <a:ea typeface="Arial"/>
                <a:cs typeface="Arial"/>
                <a:sym typeface="Arial"/>
              </a:rPr>
              <a:t>T</a:t>
            </a:r>
            <a:r>
              <a:rPr b="1">
                <a:latin typeface="Arial"/>
                <a:ea typeface="Arial"/>
                <a:cs typeface="Arial"/>
                <a:sym typeface="Arial"/>
              </a:rPr>
              <a:t>ops, </a:t>
            </a:r>
            <a:r>
              <a:rPr b="1" u="sng">
                <a:latin typeface="Arial"/>
                <a:ea typeface="Arial"/>
                <a:cs typeface="Arial"/>
                <a:sym typeface="Arial"/>
              </a:rPr>
              <a:t>A</a:t>
            </a:r>
            <a:r>
              <a:rPr b="1">
                <a:latin typeface="Arial"/>
                <a:ea typeface="Arial"/>
                <a:cs typeface="Arial"/>
                <a:sym typeface="Arial"/>
              </a:rPr>
              <a:t> </a:t>
            </a:r>
            <a:r>
              <a:rPr b="1" u="sng">
                <a:latin typeface="Arial"/>
                <a:ea typeface="Arial"/>
                <a:cs typeface="Arial"/>
                <a:sym typeface="Arial"/>
              </a:rPr>
              <a:t>F</a:t>
            </a:r>
            <a:r>
              <a:rPr b="1">
                <a:latin typeface="Arial"/>
                <a:ea typeface="Arial"/>
                <a:cs typeface="Arial"/>
                <a:sym typeface="Arial"/>
              </a:rPr>
              <a:t>inn </a:t>
            </a:r>
            <a:r>
              <a:rPr b="1" u="sng">
                <a:latin typeface="Arial"/>
                <a:ea typeface="Arial"/>
                <a:cs typeface="Arial"/>
                <a:sym typeface="Arial"/>
              </a:rPr>
              <a:t>A</a:t>
            </a:r>
            <a:r>
              <a:rPr b="1">
                <a:latin typeface="Arial"/>
                <a:ea typeface="Arial"/>
                <a:cs typeface="Arial"/>
                <a:sym typeface="Arial"/>
              </a:rPr>
              <a:t>nd </a:t>
            </a:r>
            <a:r>
              <a:rPr b="1" u="sng">
                <a:latin typeface="Arial"/>
                <a:ea typeface="Arial"/>
                <a:cs typeface="Arial"/>
                <a:sym typeface="Arial"/>
              </a:rPr>
              <a:t>G</a:t>
            </a:r>
            <a:r>
              <a:rPr b="1">
                <a:latin typeface="Arial"/>
                <a:ea typeface="Arial"/>
                <a:cs typeface="Arial"/>
                <a:sym typeface="Arial"/>
              </a:rPr>
              <a:t>erman </a:t>
            </a:r>
            <a:r>
              <a:rPr b="1" u="sng">
                <a:latin typeface="Arial"/>
                <a:ea typeface="Arial"/>
                <a:cs typeface="Arial"/>
                <a:sym typeface="Arial"/>
              </a:rPr>
              <a:t>V</a:t>
            </a:r>
            <a:r>
              <a:rPr b="1">
                <a:latin typeface="Arial"/>
                <a:ea typeface="Arial"/>
                <a:cs typeface="Arial"/>
                <a:sym typeface="Arial"/>
              </a:rPr>
              <a:t>iewed </a:t>
            </a:r>
            <a:r>
              <a:rPr b="1" u="sng">
                <a:latin typeface="Arial"/>
                <a:ea typeface="Arial"/>
                <a:cs typeface="Arial"/>
                <a:sym typeface="Arial"/>
              </a:rPr>
              <a:t>S</a:t>
            </a:r>
            <a:r>
              <a:rPr b="1">
                <a:latin typeface="Arial"/>
                <a:ea typeface="Arial"/>
                <a:cs typeface="Arial"/>
                <a:sym typeface="Arial"/>
              </a:rPr>
              <a:t>ome </a:t>
            </a:r>
            <a:r>
              <a:rPr b="1" u="sng">
                <a:latin typeface="Arial"/>
                <a:ea typeface="Arial"/>
                <a:cs typeface="Arial"/>
                <a:sym typeface="Arial"/>
              </a:rPr>
              <a:t>H</a:t>
            </a:r>
            <a:r>
              <a:rPr b="1">
                <a:latin typeface="Arial"/>
                <a:ea typeface="Arial"/>
                <a:cs typeface="Arial"/>
                <a:sym typeface="Arial"/>
              </a:rPr>
              <a:t>ops</a:t>
            </a:r>
            <a:endParaRPr sz="1200">
              <a:latin typeface="Arial"/>
              <a:ea typeface="Arial"/>
              <a:cs typeface="Arial"/>
              <a:sym typeface="Arial"/>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56">
                                            <p:txEl>
                                              <p:pRg st="1" end="1"/>
                                            </p:txEl>
                                          </p:spTgt>
                                        </p:tgtEl>
                                        <p:attrNameLst>
                                          <p:attrName>style.visibility</p:attrName>
                                        </p:attrNameLst>
                                      </p:cBhvr>
                                      <p:to>
                                        <p:strVal val="visible"/>
                                      </p:to>
                                    </p:set>
                                    <p:anim calcmode="lin" valueType="num">
                                      <p:cBhvr>
                                        <p:cTn id="7" dur="500" fill="hold"/>
                                        <p:tgtEl>
                                          <p:spTgt spid="156">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56">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156">
                                            <p:txEl>
                                              <p:pRg st="2" end="2"/>
                                            </p:txEl>
                                          </p:spTgt>
                                        </p:tgtEl>
                                        <p:attrNameLst>
                                          <p:attrName>style.visibility</p:attrName>
                                        </p:attrNameLst>
                                      </p:cBhvr>
                                      <p:to>
                                        <p:strVal val="visible"/>
                                      </p:to>
                                    </p:set>
                                    <p:anim calcmode="lin" valueType="num">
                                      <p:cBhvr>
                                        <p:cTn id="12" dur="500" fill="hold"/>
                                        <p:tgtEl>
                                          <p:spTgt spid="156">
                                            <p:txEl>
                                              <p:pRg st="2" end="2"/>
                                            </p:txEl>
                                          </p:spTgt>
                                        </p:tgtEl>
                                        <p:attrNameLst>
                                          <p:attrName>ppt_x</p:attrName>
                                        </p:attrNameLst>
                                      </p:cBhvr>
                                      <p:tavLst>
                                        <p:tav tm="0">
                                          <p:val>
                                            <p:strVal val="#ppt_x"/>
                                          </p:val>
                                        </p:tav>
                                        <p:tav tm="100000">
                                          <p:val>
                                            <p:strVal val="#ppt_x"/>
                                          </p:val>
                                        </p:tav>
                                      </p:tavLst>
                                    </p:anim>
                                    <p:anim calcmode="lin" valueType="num">
                                      <p:cBhvr>
                                        <p:cTn id="13" dur="500" fill="hold"/>
                                        <p:tgtEl>
                                          <p:spTgt spid="156">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nodeType="afterEffect" presetClass="entr" presetSubtype="4" presetID="2" grpId="1" fill="hold">
                                  <p:stCondLst>
                                    <p:cond delay="0"/>
                                  </p:stCondLst>
                                  <p:iterate type="el" backwards="0">
                                    <p:tmAbs val="0"/>
                                  </p:iterate>
                                  <p:childTnLst>
                                    <p:set>
                                      <p:cBhvr>
                                        <p:cTn id="16" fill="hold"/>
                                        <p:tgtEl>
                                          <p:spTgt spid="156">
                                            <p:txEl>
                                              <p:pRg st="3" end="3"/>
                                            </p:txEl>
                                          </p:spTgt>
                                        </p:tgtEl>
                                        <p:attrNameLst>
                                          <p:attrName>style.visibility</p:attrName>
                                        </p:attrNameLst>
                                      </p:cBhvr>
                                      <p:to>
                                        <p:strVal val="visible"/>
                                      </p:to>
                                    </p:set>
                                    <p:anim calcmode="lin" valueType="num">
                                      <p:cBhvr>
                                        <p:cTn id="17" dur="500" fill="hold"/>
                                        <p:tgtEl>
                                          <p:spTgt spid="156">
                                            <p:txEl>
                                              <p:pRg st="3" end="3"/>
                                            </p:txEl>
                                          </p:spTgt>
                                        </p:tgtEl>
                                        <p:attrNameLst>
                                          <p:attrName>ppt_x</p:attrName>
                                        </p:attrNameLst>
                                      </p:cBhvr>
                                      <p:tavLst>
                                        <p:tav tm="0">
                                          <p:val>
                                            <p:strVal val="#ppt_x"/>
                                          </p:val>
                                        </p:tav>
                                        <p:tav tm="100000">
                                          <p:val>
                                            <p:strVal val="#ppt_x"/>
                                          </p:val>
                                        </p:tav>
                                      </p:tavLst>
                                    </p:anim>
                                    <p:anim calcmode="lin" valueType="num">
                                      <p:cBhvr>
                                        <p:cTn id="18" dur="500" fill="hold"/>
                                        <p:tgtEl>
                                          <p:spTgt spid="1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156">
                                            <p:txEl>
                                              <p:pRg st="4" end="4"/>
                                            </p:txEl>
                                          </p:spTgt>
                                        </p:tgtEl>
                                        <p:attrNameLst>
                                          <p:attrName>style.visibility</p:attrName>
                                        </p:attrNameLst>
                                      </p:cBhvr>
                                      <p:to>
                                        <p:strVal val="visible"/>
                                      </p:to>
                                    </p:set>
                                    <p:anim calcmode="lin" valueType="num">
                                      <p:cBhvr>
                                        <p:cTn id="23" dur="500" fill="hold"/>
                                        <p:tgtEl>
                                          <p:spTgt spid="156">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156">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nodeType="afterEffect" presetClass="entr" presetSubtype="4" presetID="2" grpId="1" fill="hold">
                                  <p:stCondLst>
                                    <p:cond delay="0"/>
                                  </p:stCondLst>
                                  <p:iterate type="el" backwards="0">
                                    <p:tmAbs val="0"/>
                                  </p:iterate>
                                  <p:childTnLst>
                                    <p:set>
                                      <p:cBhvr>
                                        <p:cTn id="27" fill="hold"/>
                                        <p:tgtEl>
                                          <p:spTgt spid="156">
                                            <p:txEl>
                                              <p:pRg st="5" end="5"/>
                                            </p:txEl>
                                          </p:spTgt>
                                        </p:tgtEl>
                                        <p:attrNameLst>
                                          <p:attrName>style.visibility</p:attrName>
                                        </p:attrNameLst>
                                      </p:cBhvr>
                                      <p:to>
                                        <p:strVal val="visible"/>
                                      </p:to>
                                    </p:set>
                                    <p:anim calcmode="lin" valueType="num">
                                      <p:cBhvr>
                                        <p:cTn id="28" dur="500" fill="hold"/>
                                        <p:tgtEl>
                                          <p:spTgt spid="156">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15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156">
                                            <p:txEl>
                                              <p:pRg st="6" end="6"/>
                                            </p:txEl>
                                          </p:spTgt>
                                        </p:tgtEl>
                                        <p:attrNameLst>
                                          <p:attrName>style.visibility</p:attrName>
                                        </p:attrNameLst>
                                      </p:cBhvr>
                                      <p:to>
                                        <p:strVal val="visible"/>
                                      </p:to>
                                    </p:set>
                                    <p:anim calcmode="lin" valueType="num">
                                      <p:cBhvr>
                                        <p:cTn id="34" dur="500" fill="hold"/>
                                        <p:tgtEl>
                                          <p:spTgt spid="156">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156">
                                            <p:txEl>
                                              <p:pRg st="6" end="6"/>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nodeType="afterEffect" presetClass="entr" presetSubtype="4" presetID="2" grpId="1" fill="hold">
                                  <p:stCondLst>
                                    <p:cond delay="0"/>
                                  </p:stCondLst>
                                  <p:iterate type="el" backwards="0">
                                    <p:tmAbs val="0"/>
                                  </p:iterate>
                                  <p:childTnLst>
                                    <p:set>
                                      <p:cBhvr>
                                        <p:cTn id="38" fill="hold"/>
                                        <p:tgtEl>
                                          <p:spTgt spid="156">
                                            <p:txEl>
                                              <p:pRg st="7" end="7"/>
                                            </p:txEl>
                                          </p:spTgt>
                                        </p:tgtEl>
                                        <p:attrNameLst>
                                          <p:attrName>style.visibility</p:attrName>
                                        </p:attrNameLst>
                                      </p:cBhvr>
                                      <p:to>
                                        <p:strVal val="visible"/>
                                      </p:to>
                                    </p:set>
                                    <p:anim calcmode="lin" valueType="num">
                                      <p:cBhvr>
                                        <p:cTn id="39" dur="500" fill="hold"/>
                                        <p:tgtEl>
                                          <p:spTgt spid="15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5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4" presetID="2" grpId="1" fill="hold">
                                  <p:stCondLst>
                                    <p:cond delay="0"/>
                                  </p:stCondLst>
                                  <p:iterate type="el" backwards="0">
                                    <p:tmAbs val="0"/>
                                  </p:iterate>
                                  <p:childTnLst>
                                    <p:set>
                                      <p:cBhvr>
                                        <p:cTn id="44" fill="hold"/>
                                        <p:tgtEl>
                                          <p:spTgt spid="156">
                                            <p:txEl>
                                              <p:pRg st="8" end="8"/>
                                            </p:txEl>
                                          </p:spTgt>
                                        </p:tgtEl>
                                        <p:attrNameLst>
                                          <p:attrName>style.visibility</p:attrName>
                                        </p:attrNameLst>
                                      </p:cBhvr>
                                      <p:to>
                                        <p:strVal val="visible"/>
                                      </p:to>
                                    </p:set>
                                    <p:anim calcmode="lin" valueType="num">
                                      <p:cBhvr>
                                        <p:cTn id="45" dur="500" fill="hold"/>
                                        <p:tgtEl>
                                          <p:spTgt spid="156">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156">
                                            <p:txEl>
                                              <p:pRg st="8" end="8"/>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nodeType="afterEffect" presetClass="entr" presetSubtype="4" presetID="2" grpId="1" fill="hold">
                                  <p:stCondLst>
                                    <p:cond delay="0"/>
                                  </p:stCondLst>
                                  <p:iterate type="el" backwards="0">
                                    <p:tmAbs val="0"/>
                                  </p:iterate>
                                  <p:childTnLst>
                                    <p:set>
                                      <p:cBhvr>
                                        <p:cTn id="49" fill="hold"/>
                                        <p:tgtEl>
                                          <p:spTgt spid="156">
                                            <p:txEl>
                                              <p:pRg st="9" end="9"/>
                                            </p:txEl>
                                          </p:spTgt>
                                        </p:tgtEl>
                                        <p:attrNameLst>
                                          <p:attrName>style.visibility</p:attrName>
                                        </p:attrNameLst>
                                      </p:cBhvr>
                                      <p:to>
                                        <p:strVal val="visible"/>
                                      </p:to>
                                    </p:set>
                                    <p:anim calcmode="lin" valueType="num">
                                      <p:cBhvr>
                                        <p:cTn id="50" dur="500" fill="hold"/>
                                        <p:tgtEl>
                                          <p:spTgt spid="156">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156">
                                            <p:txEl>
                                              <p:pRg st="9" end="9"/>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nodeType="afterEffect" presetClass="entr" presetSubtype="4" presetID="2" grpId="1" fill="hold">
                                  <p:stCondLst>
                                    <p:cond delay="0"/>
                                  </p:stCondLst>
                                  <p:iterate type="el" backwards="0">
                                    <p:tmAbs val="0"/>
                                  </p:iterate>
                                  <p:childTnLst>
                                    <p:set>
                                      <p:cBhvr>
                                        <p:cTn id="54" fill="hold"/>
                                        <p:tgtEl>
                                          <p:spTgt spid="156">
                                            <p:txEl>
                                              <p:pRg st="10" end="10"/>
                                            </p:txEl>
                                          </p:spTgt>
                                        </p:tgtEl>
                                        <p:attrNameLst>
                                          <p:attrName>style.visibility</p:attrName>
                                        </p:attrNameLst>
                                      </p:cBhvr>
                                      <p:to>
                                        <p:strVal val="visible"/>
                                      </p:to>
                                    </p:set>
                                    <p:anim calcmode="lin" valueType="num">
                                      <p:cBhvr>
                                        <p:cTn id="55" dur="500" fill="hold"/>
                                        <p:tgtEl>
                                          <p:spTgt spid="156">
                                            <p:txEl>
                                              <p:pRg st="10" end="10"/>
                                            </p:txEl>
                                          </p:spTgt>
                                        </p:tgtEl>
                                        <p:attrNameLst>
                                          <p:attrName>ppt_x</p:attrName>
                                        </p:attrNameLst>
                                      </p:cBhvr>
                                      <p:tavLst>
                                        <p:tav tm="0">
                                          <p:val>
                                            <p:strVal val="#ppt_x"/>
                                          </p:val>
                                        </p:tav>
                                        <p:tav tm="100000">
                                          <p:val>
                                            <p:strVal val="#ppt_x"/>
                                          </p:val>
                                        </p:tav>
                                      </p:tavLst>
                                    </p:anim>
                                    <p:anim calcmode="lin" valueType="num">
                                      <p:cBhvr>
                                        <p:cTn id="56" dur="500" fill="hold"/>
                                        <p:tgtEl>
                                          <p:spTgt spid="15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4" presetID="2" grpId="2" fill="hold">
                                  <p:stCondLst>
                                    <p:cond delay="0"/>
                                  </p:stCondLst>
                                  <p:iterate type="el" backwards="0">
                                    <p:tmAbs val="0"/>
                                  </p:iterate>
                                  <p:childTnLst>
                                    <p:set>
                                      <p:cBhvr>
                                        <p:cTn id="60" fill="hold"/>
                                        <p:tgtEl>
                                          <p:spTgt spid="157">
                                            <p:bg/>
                                          </p:spTgt>
                                        </p:tgtEl>
                                        <p:attrNameLst>
                                          <p:attrName>style.visibility</p:attrName>
                                        </p:attrNameLst>
                                      </p:cBhvr>
                                      <p:to>
                                        <p:strVal val="visible"/>
                                      </p:to>
                                    </p:set>
                                    <p:anim calcmode="lin" valueType="num">
                                      <p:cBhvr>
                                        <p:cTn id="61" dur="500" fill="hold"/>
                                        <p:tgtEl>
                                          <p:spTgt spid="157">
                                            <p:bg/>
                                          </p:spTgt>
                                        </p:tgtEl>
                                        <p:attrNameLst>
                                          <p:attrName>ppt_x</p:attrName>
                                        </p:attrNameLst>
                                      </p:cBhvr>
                                      <p:tavLst>
                                        <p:tav tm="0">
                                          <p:val>
                                            <p:strVal val="#ppt_x"/>
                                          </p:val>
                                        </p:tav>
                                        <p:tav tm="100000">
                                          <p:val>
                                            <p:strVal val="#ppt_x"/>
                                          </p:val>
                                        </p:tav>
                                      </p:tavLst>
                                    </p:anim>
                                    <p:anim calcmode="lin" valueType="num">
                                      <p:cBhvr>
                                        <p:cTn id="62" dur="500" fill="hold"/>
                                        <p:tgtEl>
                                          <p:spTgt spid="157">
                                            <p:bg/>
                                          </p:spTgt>
                                        </p:tgtEl>
                                        <p:attrNameLst>
                                          <p:attrName>ppt_y</p:attrName>
                                        </p:attrNameLst>
                                      </p:cBhvr>
                                      <p:tavLst>
                                        <p:tav tm="0">
                                          <p:val>
                                            <p:strVal val="1+#ppt_h/2"/>
                                          </p:val>
                                        </p:tav>
                                        <p:tav tm="100000">
                                          <p:val>
                                            <p:strVal val="#ppt_y"/>
                                          </p:val>
                                        </p:tav>
                                      </p:tavLst>
                                    </p:anim>
                                  </p:childTnLst>
                                </p:cTn>
                              </p:par>
                              <p:par>
                                <p:cTn id="63" presetClass="entr" presetSubtype="4" presetID="2" grpId="2" fill="hold">
                                  <p:stCondLst>
                                    <p:cond delay="0"/>
                                  </p:stCondLst>
                                  <p:iterate type="el" backwards="0">
                                    <p:tmAbs val="0"/>
                                  </p:iterate>
                                  <p:childTnLst>
                                    <p:set>
                                      <p:cBhvr>
                                        <p:cTn id="64" fill="hold"/>
                                        <p:tgtEl>
                                          <p:spTgt spid="157">
                                            <p:txEl>
                                              <p:pRg st="0" end="0"/>
                                            </p:txEl>
                                          </p:spTgt>
                                        </p:tgtEl>
                                        <p:attrNameLst>
                                          <p:attrName>style.visibility</p:attrName>
                                        </p:attrNameLst>
                                      </p:cBhvr>
                                      <p:to>
                                        <p:strVal val="visible"/>
                                      </p:to>
                                    </p:set>
                                    <p:anim calcmode="lin" valueType="num">
                                      <p:cBhvr>
                                        <p:cTn id="65" dur="5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157">
                                            <p:txEl>
                                              <p:pRg st="0" end="0"/>
                                            </p:txEl>
                                          </p:spTgt>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nodeType="afterEffect" presetClass="entr" presetSubtype="4" presetID="2" grpId="2" fill="hold">
                                  <p:stCondLst>
                                    <p:cond delay="0"/>
                                  </p:stCondLst>
                                  <p:iterate type="el" backwards="0">
                                    <p:tmAbs val="0"/>
                                  </p:iterate>
                                  <p:childTnLst>
                                    <p:set>
                                      <p:cBhvr>
                                        <p:cTn id="69" fill="hold"/>
                                        <p:tgtEl>
                                          <p:spTgt spid="157">
                                            <p:txEl>
                                              <p:pRg st="1" end="1"/>
                                            </p:txEl>
                                          </p:spTgt>
                                        </p:tgtEl>
                                        <p:attrNameLst>
                                          <p:attrName>style.visibility</p:attrName>
                                        </p:attrNameLst>
                                      </p:cBhvr>
                                      <p:to>
                                        <p:strVal val="visible"/>
                                      </p:to>
                                    </p:set>
                                    <p:anim calcmode="lin" valueType="num">
                                      <p:cBhvr>
                                        <p:cTn id="70" dur="500" fill="hold"/>
                                        <p:tgtEl>
                                          <p:spTgt spid="157">
                                            <p:txEl>
                                              <p:pRg st="1" end="1"/>
                                            </p:txEl>
                                          </p:spTgt>
                                        </p:tgtEl>
                                        <p:attrNameLst>
                                          <p:attrName>ppt_x</p:attrName>
                                        </p:attrNameLst>
                                      </p:cBhvr>
                                      <p:tavLst>
                                        <p:tav tm="0">
                                          <p:val>
                                            <p:strVal val="#ppt_x"/>
                                          </p:val>
                                        </p:tav>
                                        <p:tav tm="100000">
                                          <p:val>
                                            <p:strVal val="#ppt_x"/>
                                          </p:val>
                                        </p:tav>
                                      </p:tavLst>
                                    </p:anim>
                                    <p:anim calcmode="lin" valueType="num">
                                      <p:cBhvr>
                                        <p:cTn id="71" dur="500" fill="hold"/>
                                        <p:tgtEl>
                                          <p:spTgt spid="157">
                                            <p:txEl>
                                              <p:pRg st="1" end="1"/>
                                            </p:txEl>
                                          </p:spTgt>
                                        </p:tgtEl>
                                        <p:attrNameLst>
                                          <p:attrName>ppt_y</p:attrName>
                                        </p:attrNameLst>
                                      </p:cBhvr>
                                      <p:tavLst>
                                        <p:tav tm="0">
                                          <p:val>
                                            <p:strVal val="1+#ppt_h/2"/>
                                          </p:val>
                                        </p:tav>
                                        <p:tav tm="100000">
                                          <p:val>
                                            <p:strVal val="#ppt_y"/>
                                          </p:val>
                                        </p:tav>
                                      </p:tavLst>
                                    </p:anim>
                                  </p:childTnLst>
                                </p:cTn>
                              </p:par>
                            </p:childTnLst>
                          </p:cTn>
                        </p:par>
                        <p:par>
                          <p:cTn id="72" fill="hold">
                            <p:stCondLst>
                              <p:cond delay="1000"/>
                            </p:stCondLst>
                            <p:childTnLst>
                              <p:par>
                                <p:cTn id="73" nodeType="afterEffect" presetClass="entr" presetSubtype="4" presetID="2" grpId="2" fill="hold">
                                  <p:stCondLst>
                                    <p:cond delay="0"/>
                                  </p:stCondLst>
                                  <p:iterate type="el" backwards="0">
                                    <p:tmAbs val="0"/>
                                  </p:iterate>
                                  <p:childTnLst>
                                    <p:set>
                                      <p:cBhvr>
                                        <p:cTn id="74" fill="hold"/>
                                        <p:tgtEl>
                                          <p:spTgt spid="157">
                                            <p:txEl>
                                              <p:pRg st="2" end="2"/>
                                            </p:txEl>
                                          </p:spTgt>
                                        </p:tgtEl>
                                        <p:attrNameLst>
                                          <p:attrName>style.visibility</p:attrName>
                                        </p:attrNameLst>
                                      </p:cBhvr>
                                      <p:to>
                                        <p:strVal val="visible"/>
                                      </p:to>
                                    </p:set>
                                    <p:anim calcmode="lin" valueType="num">
                                      <p:cBhvr>
                                        <p:cTn id="75" dur="500" fill="hold"/>
                                        <p:tgtEl>
                                          <p:spTgt spid="157">
                                            <p:txEl>
                                              <p:pRg st="2" end="2"/>
                                            </p:txEl>
                                          </p:spTgt>
                                        </p:tgtEl>
                                        <p:attrNameLst>
                                          <p:attrName>ppt_x</p:attrName>
                                        </p:attrNameLst>
                                      </p:cBhvr>
                                      <p:tavLst>
                                        <p:tav tm="0">
                                          <p:val>
                                            <p:strVal val="#ppt_x"/>
                                          </p:val>
                                        </p:tav>
                                        <p:tav tm="100000">
                                          <p:val>
                                            <p:strVal val="#ppt_x"/>
                                          </p:val>
                                        </p:tav>
                                      </p:tavLst>
                                    </p:anim>
                                    <p:anim calcmode="lin" valueType="num">
                                      <p:cBhvr>
                                        <p:cTn id="76" dur="500" fill="hold"/>
                                        <p:tgtEl>
                                          <p:spTgt spid="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nodeType="clickEffect" presetClass="entr" presetSubtype="4" presetID="2" grpId="2" fill="hold">
                                  <p:stCondLst>
                                    <p:cond delay="0"/>
                                  </p:stCondLst>
                                  <p:iterate type="el" backwards="0">
                                    <p:tmAbs val="0"/>
                                  </p:iterate>
                                  <p:childTnLst>
                                    <p:set>
                                      <p:cBhvr>
                                        <p:cTn id="80" fill="hold"/>
                                        <p:tgtEl>
                                          <p:spTgt spid="157">
                                            <p:txEl>
                                              <p:pRg st="3" end="3"/>
                                            </p:txEl>
                                          </p:spTgt>
                                        </p:tgtEl>
                                        <p:attrNameLst>
                                          <p:attrName>style.visibility</p:attrName>
                                        </p:attrNameLst>
                                      </p:cBhvr>
                                      <p:to>
                                        <p:strVal val="visible"/>
                                      </p:to>
                                    </p:set>
                                    <p:anim calcmode="lin" valueType="num">
                                      <p:cBhvr>
                                        <p:cTn id="81" dur="500" fill="hold"/>
                                        <p:tgtEl>
                                          <p:spTgt spid="157">
                                            <p:txEl>
                                              <p:pRg st="3" end="3"/>
                                            </p:txEl>
                                          </p:spTgt>
                                        </p:tgtEl>
                                        <p:attrNameLst>
                                          <p:attrName>ppt_x</p:attrName>
                                        </p:attrNameLst>
                                      </p:cBhvr>
                                      <p:tavLst>
                                        <p:tav tm="0">
                                          <p:val>
                                            <p:strVal val="#ppt_x"/>
                                          </p:val>
                                        </p:tav>
                                        <p:tav tm="100000">
                                          <p:val>
                                            <p:strVal val="#ppt_x"/>
                                          </p:val>
                                        </p:tav>
                                      </p:tavLst>
                                    </p:anim>
                                    <p:anim calcmode="lin" valueType="num">
                                      <p:cBhvr>
                                        <p:cTn id="82" dur="500" fill="hold"/>
                                        <p:tgtEl>
                                          <p:spTgt spid="1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7" grpId="2"/>
      <p:bldP build="p" bldLvl="5" animBg="1" rev="0" advAuto="0" spid="156"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nvSpPr>
        <p:spPr>
          <a:xfrm>
            <a:off x="856033" y="457200"/>
            <a:ext cx="6756222" cy="2571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58368">
              <a:defRPr sz="1440">
                <a:ln w="4937">
                  <a:solidFill/>
                </a:ln>
                <a:solidFill>
                  <a:srgbClr val="0000FF"/>
                </a:solidFill>
                <a:effectLst>
                  <a:outerShdw sx="100000" sy="100000" kx="0" ky="0" algn="b" rotWithShape="0" blurRad="9144" dist="25863" dir="2700000">
                    <a:srgbClr val="808080">
                      <a:alpha val="80000"/>
                    </a:srgbClr>
                  </a:outerShdw>
                </a:effectLst>
                <a:latin typeface="Arial Black"/>
                <a:ea typeface="Arial Black"/>
                <a:cs typeface="Arial Black"/>
                <a:sym typeface="Arial Black"/>
              </a:defRPr>
            </a:lvl1pPr>
          </a:lstStyle>
          <a:p>
            <a:pPr lvl="0">
              <a:defRPr sz="1800">
                <a:ln w="9525">
                  <a:noFill/>
                </a:ln>
                <a:solidFill>
                  <a:srgbClr val="000000"/>
                </a:solidFill>
                <a:effectLst/>
              </a:defRPr>
            </a:pPr>
            <a:r>
              <a:rPr sz="1440">
                <a:ln w="4937">
                  <a:solidFill/>
                </a:ln>
                <a:solidFill>
                  <a:srgbClr val="0000FF"/>
                </a:solidFill>
                <a:effectLst>
                  <a:outerShdw sx="100000" sy="100000" kx="0" ky="0" algn="b" rotWithShape="0" blurRad="9144" dist="25863" dir="2700000">
                    <a:srgbClr val="808080">
                      <a:alpha val="80000"/>
                    </a:srgbClr>
                  </a:outerShdw>
                </a:effectLst>
              </a:rPr>
              <a:t>6. Note Organization Mnemonics</a:t>
            </a:r>
          </a:p>
        </p:txBody>
      </p:sp>
      <p:sp>
        <p:nvSpPr>
          <p:cNvPr id="160" name="Shape 160"/>
          <p:cNvSpPr/>
          <p:nvPr/>
        </p:nvSpPr>
        <p:spPr>
          <a:xfrm>
            <a:off x="609600" y="805344"/>
            <a:ext cx="7002655" cy="11016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222250" indent="-222250" algn="just">
              <a:buSzPct val="100000"/>
              <a:buFont typeface="Arial"/>
              <a:buChar char="•"/>
              <a:tabLst>
                <a:tab pos="228600" algn="l"/>
              </a:tabLst>
            </a:pPr>
            <a:r>
              <a:rPr sz="1400">
                <a:latin typeface="Arial"/>
                <a:ea typeface="Arial"/>
                <a:cs typeface="Arial"/>
                <a:sym typeface="Arial"/>
              </a:rPr>
              <a:t>The way textbook and lecture notes are organized can inhibit learning and recall or promote it. </a:t>
            </a:r>
            <a:endParaRPr sz="1400">
              <a:latin typeface="Arial"/>
              <a:ea typeface="Arial"/>
              <a:cs typeface="Arial"/>
              <a:sym typeface="Arial"/>
            </a:endParaRPr>
          </a:p>
          <a:p>
            <a:pPr lvl="0" marL="222250" indent="-222250" algn="just">
              <a:buSzPct val="100000"/>
              <a:buFont typeface="Arial"/>
              <a:buChar char="•"/>
              <a:tabLst>
                <a:tab pos="228600" algn="l"/>
              </a:tabLst>
            </a:pPr>
            <a:r>
              <a:rPr sz="1400">
                <a:latin typeface="Arial"/>
                <a:ea typeface="Arial"/>
                <a:cs typeface="Arial"/>
                <a:sym typeface="Arial"/>
              </a:rPr>
              <a:t> In the sense that the organization of notes can promote recall, it is a memory device.</a:t>
            </a:r>
            <a:endParaRPr sz="1000">
              <a:latin typeface="Arial"/>
              <a:ea typeface="Arial"/>
              <a:cs typeface="Arial"/>
              <a:sym typeface="Arial"/>
            </a:endParaRPr>
          </a:p>
          <a:p>
            <a:pPr lvl="0" algn="just">
              <a:tabLst>
                <a:tab pos="228600" algn="l"/>
              </a:tabLst>
            </a:pPr>
            <a:r>
              <a:rPr sz="1400">
                <a:latin typeface="Arial"/>
                <a:ea typeface="Arial"/>
                <a:cs typeface="Arial"/>
                <a:sym typeface="Arial"/>
              </a:rPr>
              <a:t>Three examples of organizing note formats that promote recall are as follows:</a:t>
            </a:r>
          </a:p>
        </p:txBody>
      </p:sp>
      <p:sp>
        <p:nvSpPr>
          <p:cNvPr id="161" name="Shape 161"/>
          <p:cNvSpPr/>
          <p:nvPr/>
        </p:nvSpPr>
        <p:spPr>
          <a:xfrm>
            <a:off x="609600" y="2057399"/>
            <a:ext cx="8001000" cy="1494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1. Notecards</a:t>
            </a:r>
          </a:p>
          <a:p>
            <a:pPr lvl="0"/>
            <a:r>
              <a:t>Notecards are an easy way to organize main ideas and relevant details to be recalled.  If main ideas are formatted into possible test questions, notecards can give learners practice in seeing questions and recalling answers as they must do on exams.</a:t>
            </a:r>
          </a:p>
        </p:txBody>
      </p:sp>
      <p:sp>
        <p:nvSpPr>
          <p:cNvPr id="162" name="Shape 162"/>
          <p:cNvSpPr/>
          <p:nvPr/>
        </p:nvSpPr>
        <p:spPr>
          <a:xfrm>
            <a:off x="609600" y="3810000"/>
            <a:ext cx="3624544" cy="2286000"/>
          </a:xfrm>
          <a:prstGeom prst="rect">
            <a:avLst/>
          </a:prstGeom>
          <a:ln w="25400">
            <a:solidFill>
              <a:srgbClr val="585A5C"/>
            </a:solidFill>
          </a:ln>
        </p:spPr>
        <p:txBody>
          <a:bodyPr lIns="0" tIns="0" rIns="0" bIns="0" anchor="ctr"/>
          <a:lstStyle/>
          <a:p>
            <a:pPr lvl="0" algn="ctr">
              <a:defRPr>
                <a:solidFill>
                  <a:srgbClr val="FFFFFF"/>
                </a:solidFill>
              </a:defRPr>
            </a:pPr>
          </a:p>
        </p:txBody>
      </p:sp>
      <p:sp>
        <p:nvSpPr>
          <p:cNvPr id="163" name="Shape 163"/>
          <p:cNvSpPr/>
          <p:nvPr/>
        </p:nvSpPr>
        <p:spPr>
          <a:xfrm>
            <a:off x="4800600" y="3810000"/>
            <a:ext cx="3624544" cy="2286000"/>
          </a:xfrm>
          <a:prstGeom prst="rect">
            <a:avLst/>
          </a:prstGeom>
          <a:ln w="25400">
            <a:solidFill>
              <a:srgbClr val="585A5C"/>
            </a:solidFill>
          </a:ln>
        </p:spPr>
        <p:txBody>
          <a:bodyPr lIns="0" tIns="0" rIns="0" bIns="0" anchor="ctr"/>
          <a:lstStyle/>
          <a:p>
            <a:pPr lvl="0" algn="ctr">
              <a:defRPr>
                <a:solidFill>
                  <a:srgbClr val="FFFFFF"/>
                </a:solidFill>
              </a:defRPr>
            </a:pPr>
          </a:p>
        </p:txBody>
      </p:sp>
      <p:sp>
        <p:nvSpPr>
          <p:cNvPr id="164" name="Shape 164"/>
          <p:cNvSpPr/>
          <p:nvPr/>
        </p:nvSpPr>
        <p:spPr>
          <a:xfrm>
            <a:off x="762000" y="4255532"/>
            <a:ext cx="3200400" cy="10365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lvl="0">
              <a:defRPr b="0" sz="1800"/>
            </a:pPr>
            <a:r>
              <a:rPr b="1" sz="2000"/>
              <a:t>According to Pauk, what are 2 ways to discourage internal distractions?</a:t>
            </a:r>
          </a:p>
        </p:txBody>
      </p:sp>
      <p:sp>
        <p:nvSpPr>
          <p:cNvPr id="165" name="Shape 165"/>
          <p:cNvSpPr/>
          <p:nvPr/>
        </p:nvSpPr>
        <p:spPr>
          <a:xfrm>
            <a:off x="4876800" y="4038599"/>
            <a:ext cx="3548344" cy="24216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solidFill>
                  <a:srgbClr val="28374A"/>
                </a:solidFill>
              </a:rPr>
              <a:t>1 .	</a:t>
            </a:r>
            <a:r>
              <a:rPr b="1" u="sng">
                <a:solidFill>
                  <a:srgbClr val="28374A"/>
                </a:solidFill>
              </a:rPr>
              <a:t>Concentration score sheet</a:t>
            </a:r>
            <a:r>
              <a:rPr b="1">
                <a:solidFill>
                  <a:srgbClr val="28374A"/>
                </a:solidFill>
              </a:rPr>
              <a:t> - put a checkmark on the sheet every time I lose concentration.</a:t>
            </a:r>
            <a:endParaRPr b="1">
              <a:solidFill>
                <a:srgbClr val="28374A"/>
              </a:solidFill>
            </a:endParaRPr>
          </a:p>
          <a:p>
            <a:pPr lvl="0"/>
            <a:r>
              <a:rPr b="1">
                <a:solidFill>
                  <a:srgbClr val="28374A"/>
                </a:solidFill>
              </a:rPr>
              <a:t>2.	</a:t>
            </a:r>
            <a:r>
              <a:rPr b="1" u="sng">
                <a:solidFill>
                  <a:srgbClr val="28374A"/>
                </a:solidFill>
              </a:rPr>
              <a:t>Jot worrisome thoughts</a:t>
            </a:r>
            <a:r>
              <a:rPr b="1">
                <a:solidFill>
                  <a:srgbClr val="28374A"/>
                </a:solidFill>
              </a:rPr>
              <a:t> on paper and do something about them after studying.</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228600" y="228599"/>
            <a:ext cx="8686800" cy="48708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2. Outlines</a:t>
            </a:r>
            <a:endParaRPr sz="2400"/>
          </a:p>
          <a:p>
            <a:pPr lvl="0"/>
            <a:r>
              <a:rPr sz="2400"/>
              <a:t>Outlines clearly separate main ideas from details.  This helps organize the information in the mind making it easier to remember.</a:t>
            </a:r>
            <a:endParaRPr sz="2400"/>
          </a:p>
          <a:p>
            <a:pPr lvl="0"/>
            <a:r>
              <a:rPr sz="2400"/>
              <a:t> </a:t>
            </a:r>
            <a:endParaRPr sz="2400"/>
          </a:p>
          <a:p>
            <a:pPr lvl="0"/>
            <a:r>
              <a:rPr sz="2400"/>
              <a:t>                                      I. PIAGET'S THEORY</a:t>
            </a:r>
            <a:endParaRPr b="1" sz="2400"/>
          </a:p>
          <a:p>
            <a:pPr lvl="0"/>
            <a:r>
              <a:rPr sz="2400"/>
              <a:t> 	                                A.  Four Stages</a:t>
            </a:r>
            <a:endParaRPr b="1" sz="2400"/>
          </a:p>
          <a:p>
            <a:pPr lvl="0"/>
            <a:r>
              <a:rPr sz="2400"/>
              <a:t>                                     	           1.  Sensorimotor</a:t>
            </a:r>
            <a:endParaRPr sz="2400"/>
          </a:p>
          <a:p>
            <a:pPr lvl="0"/>
            <a:r>
              <a:rPr sz="2400"/>
              <a:t>                                     	           2.  Preoperational</a:t>
            </a:r>
            <a:endParaRPr sz="2400"/>
          </a:p>
          <a:p>
            <a:pPr lvl="0"/>
            <a:r>
              <a:rPr sz="2400"/>
              <a:t>                                     	           3.  Concrete Operations</a:t>
            </a:r>
            <a:endParaRPr sz="2400"/>
          </a:p>
          <a:p>
            <a:pPr lvl="0"/>
            <a:r>
              <a:rPr sz="2400"/>
              <a:t>                                     	           4.  Formal Operations</a:t>
            </a:r>
            <a:endParaRPr sz="2400"/>
          </a:p>
          <a:p>
            <a:pPr lvl="0"/>
            <a:r>
              <a:rPr sz="2400"/>
              <a:t>	                                 B.  Definition of each stage</a:t>
            </a:r>
            <a:endParaRPr b="1" sz="2400"/>
          </a:p>
          <a:p>
            <a:pPr lvl="0"/>
            <a:r>
              <a:rPr sz="2400"/>
              <a:t>	                                              1.  Sensorimotor means .... </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nvSpPr>
        <p:spPr>
          <a:xfrm>
            <a:off x="152400" y="152399"/>
            <a:ext cx="8610600" cy="26640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3. Cornell System</a:t>
            </a:r>
            <a:endParaRPr sz="2400"/>
          </a:p>
          <a:p>
            <a:pPr lvl="0"/>
            <a:r>
              <a:rPr sz="2400"/>
              <a:t>The Cornell System is another way to use a </a:t>
            </a:r>
            <a:r>
              <a:rPr b="1" sz="2400"/>
              <a:t>Note Organization Mnemonic</a:t>
            </a:r>
            <a:r>
              <a:rPr sz="2400"/>
              <a:t> to promote recall.  A vertical line is drawn 3 inches from the left margin of notebook paper.  Main ideas or questions from them are placed to the left of the line and details or answers placed to the right.  A summary is about 2 inches from the bottom of the page.</a:t>
            </a:r>
          </a:p>
        </p:txBody>
      </p:sp>
      <p:sp>
        <p:nvSpPr>
          <p:cNvPr id="170" name="Shape 170"/>
          <p:cNvSpPr/>
          <p:nvPr/>
        </p:nvSpPr>
        <p:spPr>
          <a:xfrm>
            <a:off x="1164885" y="2994497"/>
            <a:ext cx="2057401" cy="3352801"/>
          </a:xfrm>
          <a:prstGeom prst="rect">
            <a:avLst/>
          </a:prstGeom>
          <a:ln w="25400">
            <a:solidFill>
              <a:srgbClr val="585A5C"/>
            </a:solidFill>
          </a:ln>
        </p:spPr>
        <p:txBody>
          <a:bodyPr lIns="0" tIns="0" rIns="0" bIns="0" anchor="ctr"/>
          <a:lstStyle/>
          <a:p>
            <a:pPr lvl="0" algn="ctr">
              <a:defRPr>
                <a:solidFill>
                  <a:srgbClr val="FFFFFF"/>
                </a:solidFill>
              </a:defRPr>
            </a:pPr>
          </a:p>
        </p:txBody>
      </p:sp>
      <p:sp>
        <p:nvSpPr>
          <p:cNvPr id="171" name="Shape 171"/>
          <p:cNvSpPr/>
          <p:nvPr/>
        </p:nvSpPr>
        <p:spPr>
          <a:xfrm>
            <a:off x="3222286" y="2971800"/>
            <a:ext cx="3483314" cy="3352800"/>
          </a:xfrm>
          <a:prstGeom prst="rect">
            <a:avLst/>
          </a:prstGeom>
          <a:ln w="25400">
            <a:solidFill>
              <a:srgbClr val="585A5C"/>
            </a:solidFill>
          </a:ln>
        </p:spPr>
        <p:txBody>
          <a:bodyPr lIns="0" tIns="0" rIns="0" bIns="0" anchor="ctr"/>
          <a:lstStyle/>
          <a:p>
            <a:pPr lvl="0" algn="ctr">
              <a:defRPr>
                <a:solidFill>
                  <a:srgbClr val="FFFFFF"/>
                </a:solidFill>
              </a:defRPr>
            </a:pPr>
          </a:p>
        </p:txBody>
      </p:sp>
      <p:sp>
        <p:nvSpPr>
          <p:cNvPr id="172" name="Shape 172"/>
          <p:cNvSpPr/>
          <p:nvPr/>
        </p:nvSpPr>
        <p:spPr>
          <a:xfrm>
            <a:off x="1445120" y="2623810"/>
            <a:ext cx="1777166" cy="4508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2400"/>
              <a:t>  Questions</a:t>
            </a:r>
            <a:r>
              <a:rPr b="1"/>
              <a:t> </a:t>
            </a:r>
          </a:p>
        </p:txBody>
      </p:sp>
      <p:sp>
        <p:nvSpPr>
          <p:cNvPr id="173" name="Shape 173"/>
          <p:cNvSpPr/>
          <p:nvPr/>
        </p:nvSpPr>
        <p:spPr>
          <a:xfrm>
            <a:off x="3276599" y="2623810"/>
            <a:ext cx="2841288" cy="4508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lvl1pPr>
          </a:lstStyle>
          <a:p>
            <a:pPr lvl="0">
              <a:defRPr b="0" sz="1800"/>
            </a:pPr>
            <a:r>
              <a:rPr b="1" sz="2400"/>
              <a:t>Answers</a:t>
            </a:r>
          </a:p>
        </p:txBody>
      </p:sp>
      <p:grpSp>
        <p:nvGrpSpPr>
          <p:cNvPr id="181" name="Group 181"/>
          <p:cNvGrpSpPr/>
          <p:nvPr/>
        </p:nvGrpSpPr>
        <p:grpSpPr>
          <a:xfrm>
            <a:off x="1397000" y="742950"/>
            <a:ext cx="109539" cy="2271714"/>
            <a:chOff x="0" y="0"/>
            <a:chExt cx="109538" cy="2271713"/>
          </a:xfrm>
        </p:grpSpPr>
        <p:grpSp>
          <p:nvGrpSpPr>
            <p:cNvPr id="176" name="Group 176"/>
            <p:cNvGrpSpPr/>
            <p:nvPr/>
          </p:nvGrpSpPr>
          <p:grpSpPr>
            <a:xfrm>
              <a:off x="0" y="0"/>
              <a:ext cx="96242" cy="332153"/>
              <a:chOff x="0" y="0"/>
              <a:chExt cx="96241" cy="332152"/>
            </a:xfrm>
          </p:grpSpPr>
          <p:sp>
            <p:nvSpPr>
              <p:cNvPr id="174" name="Shape 174"/>
              <p:cNvSpPr/>
              <p:nvPr/>
            </p:nvSpPr>
            <p:spPr>
              <a:xfrm>
                <a:off x="0" y="-1"/>
                <a:ext cx="96242" cy="124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lvl="0"/>
              </a:p>
            </p:txBody>
          </p:sp>
          <p:sp>
            <p:nvSpPr>
              <p:cNvPr id="175" name="Shape 175"/>
              <p:cNvSpPr/>
              <p:nvPr/>
            </p:nvSpPr>
            <p:spPr>
              <a:xfrm>
                <a:off x="0" y="207674"/>
                <a:ext cx="96242" cy="12447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lvl="0"/>
              </a:p>
            </p:txBody>
          </p:sp>
        </p:grpSp>
        <p:sp>
          <p:nvSpPr>
            <p:cNvPr id="177" name="Shape 177"/>
            <p:cNvSpPr/>
            <p:nvPr/>
          </p:nvSpPr>
          <p:spPr>
            <a:xfrm>
              <a:off x="13296" y="997724"/>
              <a:ext cx="96243" cy="12447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lvl="0"/>
            </a:p>
          </p:txBody>
        </p:sp>
        <p:grpSp>
          <p:nvGrpSpPr>
            <p:cNvPr id="180" name="Group 180"/>
            <p:cNvGrpSpPr/>
            <p:nvPr/>
          </p:nvGrpSpPr>
          <p:grpSpPr>
            <a:xfrm>
              <a:off x="0" y="1939561"/>
              <a:ext cx="96242" cy="332153"/>
              <a:chOff x="0" y="0"/>
              <a:chExt cx="96241" cy="332152"/>
            </a:xfrm>
          </p:grpSpPr>
          <p:sp>
            <p:nvSpPr>
              <p:cNvPr id="178" name="Shape 178"/>
              <p:cNvSpPr/>
              <p:nvPr/>
            </p:nvSpPr>
            <p:spPr>
              <a:xfrm>
                <a:off x="0" y="-1"/>
                <a:ext cx="96242" cy="124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lvl="0"/>
              </a:p>
            </p:txBody>
          </p:sp>
          <p:sp>
            <p:nvSpPr>
              <p:cNvPr id="179" name="Shape 179"/>
              <p:cNvSpPr/>
              <p:nvPr/>
            </p:nvSpPr>
            <p:spPr>
              <a:xfrm>
                <a:off x="0" y="207674"/>
                <a:ext cx="96242" cy="12447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lvl="0"/>
              </a:p>
            </p:txBody>
          </p:sp>
        </p:grpSp>
      </p:grpSp>
      <p:sp>
        <p:nvSpPr>
          <p:cNvPr id="182" name="Shape 182"/>
          <p:cNvSpPr/>
          <p:nvPr/>
        </p:nvSpPr>
        <p:spPr>
          <a:xfrm>
            <a:off x="1295400" y="3124199"/>
            <a:ext cx="1676400" cy="29616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tabLst>
                <a:tab pos="228600" algn="l"/>
                <a:tab pos="1485900" algn="l"/>
                <a:tab pos="1714500" algn="l"/>
                <a:tab pos="1879600" algn="l"/>
              </a:tabLst>
            </a:pPr>
            <a:r>
              <a:rPr>
                <a:latin typeface="Brush Script MT Italic"/>
                <a:ea typeface="Brush Script MT Italic"/>
                <a:cs typeface="Brush Script MT Italic"/>
                <a:sym typeface="Brush Script MT Italic"/>
              </a:rPr>
              <a:t>text p.292</a:t>
            </a:r>
            <a:endParaRPr sz="1000">
              <a:latin typeface="Arial"/>
              <a:ea typeface="Arial"/>
              <a:cs typeface="Arial"/>
              <a:sym typeface="Arial"/>
            </a:endParaRPr>
          </a:p>
          <a:p>
            <a:pPr lvl="0">
              <a:tabLst>
                <a:tab pos="228600" algn="l"/>
                <a:tab pos="1485900" algn="l"/>
                <a:tab pos="1714500" algn="l"/>
                <a:tab pos="1879600" algn="l"/>
              </a:tabLst>
            </a:pPr>
            <a:r>
              <a:rPr sz="1600">
                <a:latin typeface="Brush Script MT Italic"/>
                <a:ea typeface="Brush Script MT Italic"/>
                <a:cs typeface="Brush Script MT Italic"/>
                <a:sym typeface="Brush Script MT Italic"/>
              </a:rPr>
              <a:t>What is the Frontier </a:t>
            </a:r>
            <a:r>
              <a:rPr>
                <a:latin typeface="Brush Script MT Italic"/>
                <a:ea typeface="Brush Script MT Italic"/>
                <a:cs typeface="Brush Script MT Italic"/>
                <a:sym typeface="Brush Script MT Italic"/>
              </a:rPr>
              <a:t>Vocab Sys.?.</a:t>
            </a:r>
            <a:endParaRPr sz="1000">
              <a:latin typeface="Arial"/>
              <a:ea typeface="Arial"/>
              <a:cs typeface="Arial"/>
              <a:sym typeface="Arial"/>
            </a:endParaRPr>
          </a:p>
          <a:p>
            <a:pPr lvl="0">
              <a:tabLst>
                <a:tab pos="228600" algn="l"/>
                <a:tab pos="1485900" algn="l"/>
                <a:tab pos="1714500" algn="l"/>
                <a:tab pos="1879600" algn="l"/>
              </a:tabLst>
            </a:pPr>
            <a:r>
              <a:rPr>
                <a:latin typeface="Brush Script MT Italic"/>
                <a:ea typeface="Brush Script MT Italic"/>
                <a:cs typeface="Brush Script MT Italic"/>
                <a:sym typeface="Brush Script MT Italic"/>
              </a:rPr>
              <a:t>text p.293‑294</a:t>
            </a:r>
            <a:endParaRPr sz="1000">
              <a:latin typeface="Arial"/>
              <a:ea typeface="Arial"/>
              <a:cs typeface="Arial"/>
              <a:sym typeface="Arial"/>
            </a:endParaRPr>
          </a:p>
          <a:p>
            <a:pPr lvl="0">
              <a:tabLst>
                <a:tab pos="228600" algn="l"/>
                <a:tab pos="1485900" algn="l"/>
                <a:tab pos="1714500" algn="l"/>
                <a:tab pos="1879600" algn="l"/>
              </a:tabLst>
            </a:pPr>
            <a:r>
              <a:rPr>
                <a:latin typeface="Brush Script MT Italic"/>
                <a:ea typeface="Brush Script MT Italic"/>
                <a:cs typeface="Brush Script MT Italic"/>
                <a:sym typeface="Brush Script MT Italic"/>
              </a:rPr>
              <a:t>How does the FVS Sys. Work?</a:t>
            </a:r>
            <a:endParaRPr sz="1000">
              <a:latin typeface="Arial"/>
              <a:ea typeface="Arial"/>
              <a:cs typeface="Arial"/>
              <a:sym typeface="Arial"/>
            </a:endParaRPr>
          </a:p>
          <a:p>
            <a:pPr lvl="0">
              <a:tabLst>
                <a:tab pos="228600" algn="l"/>
                <a:tab pos="1485900" algn="l"/>
                <a:tab pos="1714500" algn="l"/>
                <a:tab pos="1879600" algn="l"/>
              </a:tabLst>
            </a:pPr>
            <a:r>
              <a:rPr>
                <a:latin typeface="Brush Script MT Italic"/>
                <a:ea typeface="Brush Script MT Italic"/>
                <a:cs typeface="Brush Script MT Italic"/>
                <a:sym typeface="Brush Script MT Italic"/>
              </a:rPr>
              <a:t>lecture 10/30</a:t>
            </a:r>
            <a:endParaRPr sz="1000">
              <a:latin typeface="Arial"/>
              <a:ea typeface="Arial"/>
              <a:cs typeface="Arial"/>
              <a:sym typeface="Arial"/>
            </a:endParaRPr>
          </a:p>
          <a:p>
            <a:pPr lvl="0">
              <a:tabLst>
                <a:tab pos="228600" algn="l"/>
                <a:tab pos="1485900" algn="l"/>
                <a:tab pos="1714500" algn="l"/>
                <a:tab pos="1879600" algn="l"/>
              </a:tabLst>
            </a:pPr>
            <a:r>
              <a:rPr>
                <a:latin typeface="Brush Script MT Italic"/>
                <a:ea typeface="Brush Script MT Italic"/>
                <a:cs typeface="Brush Script MT Italic"/>
                <a:sym typeface="Brush Script MT Italic"/>
              </a:rPr>
              <a:t>Why use the FVS?</a:t>
            </a:r>
            <a:endParaRPr sz="1000">
              <a:latin typeface="Arial"/>
              <a:ea typeface="Arial"/>
              <a:cs typeface="Arial"/>
              <a:sym typeface="Arial"/>
            </a:endParaRPr>
          </a:p>
          <a:p>
            <a:pPr lvl="0">
              <a:tabLst>
                <a:tab pos="228600" algn="l"/>
                <a:tab pos="1485900" algn="l"/>
                <a:tab pos="1714500" algn="l"/>
                <a:tab pos="1879600" algn="l"/>
              </a:tabLst>
            </a:pPr>
            <a:r>
              <a:rPr>
                <a:latin typeface="Brush Script MT Italic"/>
                <a:ea typeface="Brush Script MT Italic"/>
                <a:cs typeface="Brush Script MT Italic"/>
                <a:sym typeface="Brush Script MT Italic"/>
              </a:rPr>
              <a:t>Example of one of my</a:t>
            </a:r>
          </a:p>
        </p:txBody>
      </p:sp>
      <p:sp>
        <p:nvSpPr>
          <p:cNvPr id="183" name="Shape 183"/>
          <p:cNvSpPr/>
          <p:nvPr/>
        </p:nvSpPr>
        <p:spPr>
          <a:xfrm>
            <a:off x="3276600" y="2971799"/>
            <a:ext cx="3352800" cy="343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A system for mastering new vocab.</a:t>
            </a:r>
          </a:p>
          <a:p>
            <a:pPr lvl="0"/>
            <a:r>
              <a:t> 1.Look for somewhat familiar words.</a:t>
            </a:r>
          </a:p>
          <a:p>
            <a:pPr lvl="0"/>
            <a:r>
              <a:t>2. Learn these meanings</a:t>
            </a:r>
          </a:p>
          <a:p>
            <a:pPr lvl="0"/>
            <a:r>
              <a:t>  1. Frontier words=are easiest to learn2. Foundation for lrng other frontier words</a:t>
            </a:r>
          </a:p>
          <a:p>
            <a:pPr lvl="0"/>
            <a:r>
              <a:t> Prodigal ‑ Has something to do with a son who left home and was living an extravagant, carefree life.</a:t>
            </a:r>
          </a:p>
        </p:txBody>
      </p:sp>
      <p:sp>
        <p:nvSpPr>
          <p:cNvPr id="184" name="Shape 184"/>
          <p:cNvSpPr/>
          <p:nvPr/>
        </p:nvSpPr>
        <p:spPr>
          <a:xfrm>
            <a:off x="1164885" y="6347297"/>
            <a:ext cx="5616916" cy="560152"/>
          </a:xfrm>
          <a:prstGeom prst="rect">
            <a:avLst/>
          </a:prstGeom>
          <a:ln w="25400">
            <a:solidFill>
              <a:srgbClr val="585A5C"/>
            </a:solidFill>
          </a:ln>
        </p:spPr>
        <p:txBody>
          <a:bodyPr lIns="0" tIns="0" rIns="0" bIns="0" anchor="ctr"/>
          <a:lstStyle/>
          <a:p>
            <a:pPr lvl="0" algn="ctr">
              <a:defRPr>
                <a:solidFill>
                  <a:srgbClr val="FFFFFF"/>
                </a:solidFill>
              </a:defRPr>
            </a:pPr>
          </a:p>
        </p:txBody>
      </p:sp>
      <p:sp>
        <p:nvSpPr>
          <p:cNvPr id="185" name="Shape 185"/>
          <p:cNvSpPr/>
          <p:nvPr/>
        </p:nvSpPr>
        <p:spPr>
          <a:xfrm>
            <a:off x="1164885" y="6388120"/>
            <a:ext cx="5616914" cy="6205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lvl="0">
              <a:defRPr sz="1800"/>
            </a:pPr>
            <a:r>
              <a:rPr sz="1200"/>
              <a:t>Studying in college is different from studying in high school. The Frontier vocabulary System is easy to learn. It is a great system for mastering new vocabulary.</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nvSpPr>
        <p:spPr>
          <a:xfrm>
            <a:off x="228600" y="76200"/>
            <a:ext cx="8077200" cy="6381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49223">
              <a:defRPr sz="3550">
                <a:ln w="4801">
                  <a:solidFill/>
                </a:ln>
                <a:solidFill>
                  <a:srgbClr val="0000FF"/>
                </a:solidFill>
                <a:effectLst>
                  <a:outerShdw sx="100000" sy="100000" kx="0" ky="0" algn="b" rotWithShape="0" blurRad="9017" dist="25503" dir="2700000">
                    <a:srgbClr val="808080">
                      <a:alpha val="80000"/>
                    </a:srgbClr>
                  </a:outerShdw>
                </a:effectLst>
                <a:latin typeface="Arial Black"/>
                <a:ea typeface="Arial Black"/>
                <a:cs typeface="Arial Black"/>
                <a:sym typeface="Arial Black"/>
              </a:defRPr>
            </a:lvl1pPr>
          </a:lstStyle>
          <a:p>
            <a:pPr lvl="0">
              <a:defRPr sz="1800">
                <a:ln w="9525">
                  <a:noFill/>
                </a:ln>
                <a:solidFill>
                  <a:srgbClr val="000000"/>
                </a:solidFill>
                <a:effectLst/>
              </a:defRPr>
            </a:pPr>
            <a:r>
              <a:rPr sz="3550">
                <a:ln w="4801">
                  <a:solidFill/>
                </a:ln>
                <a:solidFill>
                  <a:srgbClr val="0000FF"/>
                </a:solidFill>
                <a:effectLst>
                  <a:outerShdw sx="100000" sy="100000" kx="0" ky="0" algn="b" rotWithShape="0" blurRad="9017" dist="25503" dir="2700000">
                    <a:srgbClr val="808080">
                      <a:alpha val="80000"/>
                    </a:srgbClr>
                  </a:outerShdw>
                </a:effectLst>
              </a:rPr>
              <a:t>7. Image Mnemonics</a:t>
            </a:r>
          </a:p>
        </p:txBody>
      </p:sp>
      <p:sp>
        <p:nvSpPr>
          <p:cNvPr id="188" name="Shape 188"/>
          <p:cNvSpPr/>
          <p:nvPr/>
        </p:nvSpPr>
        <p:spPr>
          <a:xfrm>
            <a:off x="228599" y="759232"/>
            <a:ext cx="8795903" cy="115325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tabLst>
                <a:tab pos="228600" algn="l"/>
                <a:tab pos="1485900" algn="l"/>
                <a:tab pos="1714500" algn="l"/>
                <a:tab pos="1879600" algn="l"/>
              </a:tabLst>
            </a:pPr>
            <a:r>
              <a:rPr sz="1200">
                <a:latin typeface="Arial"/>
                <a:ea typeface="Arial"/>
                <a:cs typeface="Arial"/>
                <a:sym typeface="Arial"/>
              </a:rPr>
              <a:t>The information in an </a:t>
            </a:r>
            <a:r>
              <a:rPr b="1" sz="1200">
                <a:latin typeface="Arial"/>
                <a:ea typeface="Arial"/>
                <a:cs typeface="Arial"/>
                <a:sym typeface="Arial"/>
              </a:rPr>
              <a:t>Image Mnemonic</a:t>
            </a:r>
            <a:r>
              <a:rPr sz="1200">
                <a:latin typeface="Arial"/>
                <a:ea typeface="Arial"/>
                <a:cs typeface="Arial"/>
                <a:sym typeface="Arial"/>
              </a:rPr>
              <a:t> is constructed in the form of a picture that promotes recall of information when you need it.  </a:t>
            </a:r>
            <a:endParaRPr sz="1200">
              <a:latin typeface="Arial"/>
              <a:ea typeface="Arial"/>
              <a:cs typeface="Arial"/>
              <a:sym typeface="Arial"/>
            </a:endParaRPr>
          </a:p>
          <a:p>
            <a:pPr lvl="0" algn="just">
              <a:tabLst>
                <a:tab pos="228600" algn="l"/>
                <a:tab pos="1485900" algn="l"/>
                <a:tab pos="1714500" algn="l"/>
                <a:tab pos="1879600" algn="l"/>
              </a:tabLst>
            </a:pPr>
            <a:r>
              <a:rPr sz="1200">
                <a:latin typeface="Arial"/>
                <a:ea typeface="Arial"/>
                <a:cs typeface="Arial"/>
                <a:sym typeface="Arial"/>
              </a:rPr>
              <a:t>The sillier the </a:t>
            </a:r>
            <a:r>
              <a:rPr b="1" sz="1200">
                <a:latin typeface="Arial"/>
                <a:ea typeface="Arial"/>
                <a:cs typeface="Arial"/>
                <a:sym typeface="Arial"/>
              </a:rPr>
              <a:t>Image Mnemonic</a:t>
            </a:r>
            <a:r>
              <a:rPr sz="1200">
                <a:latin typeface="Arial"/>
                <a:ea typeface="Arial"/>
                <a:cs typeface="Arial"/>
                <a:sym typeface="Arial"/>
              </a:rPr>
              <a:t> is, the easier it is to recall the related information.  </a:t>
            </a:r>
            <a:endParaRPr sz="1200">
              <a:latin typeface="Arial"/>
              <a:ea typeface="Arial"/>
              <a:cs typeface="Arial"/>
              <a:sym typeface="Arial"/>
            </a:endParaRPr>
          </a:p>
          <a:p>
            <a:pPr lvl="0" algn="just">
              <a:tabLst>
                <a:tab pos="228600" algn="l"/>
                <a:tab pos="1485900" algn="l"/>
                <a:tab pos="1714500" algn="l"/>
                <a:tab pos="1879600" algn="l"/>
              </a:tabLst>
            </a:pPr>
            <a:r>
              <a:rPr sz="1200">
                <a:latin typeface="Arial"/>
                <a:ea typeface="Arial"/>
                <a:cs typeface="Arial"/>
                <a:sym typeface="Arial"/>
              </a:rPr>
              <a:t>These images may be mental or sketched into text and lecture notes. </a:t>
            </a:r>
            <a:endParaRPr sz="1200">
              <a:latin typeface="Arial"/>
              <a:ea typeface="Arial"/>
              <a:cs typeface="Arial"/>
              <a:sym typeface="Arial"/>
            </a:endParaRPr>
          </a:p>
          <a:p>
            <a:pPr lvl="0" algn="just">
              <a:tabLst>
                <a:tab pos="228600" algn="l"/>
                <a:tab pos="1485900" algn="l"/>
                <a:tab pos="1714500" algn="l"/>
                <a:tab pos="1879600" algn="l"/>
              </a:tabLst>
            </a:pPr>
            <a:r>
              <a:rPr sz="1200">
                <a:latin typeface="Arial"/>
                <a:ea typeface="Arial"/>
                <a:cs typeface="Arial"/>
                <a:sym typeface="Arial"/>
              </a:rPr>
              <a:t> Don’t worry about your artistic ability.  As long as you know what your sketch means, </a:t>
            </a:r>
            <a:r>
              <a:rPr b="1" sz="1200">
                <a:latin typeface="Arial"/>
                <a:ea typeface="Arial"/>
                <a:cs typeface="Arial"/>
                <a:sym typeface="Arial"/>
              </a:rPr>
              <a:t>Image Mnemonics</a:t>
            </a:r>
            <a:r>
              <a:rPr sz="1200">
                <a:latin typeface="Arial"/>
                <a:ea typeface="Arial"/>
                <a:cs typeface="Arial"/>
                <a:sym typeface="Arial"/>
              </a:rPr>
              <a:t> will help you learn and remember.</a:t>
            </a:r>
          </a:p>
        </p:txBody>
      </p:sp>
      <p:sp>
        <p:nvSpPr>
          <p:cNvPr id="189" name="Shape 189"/>
          <p:cNvSpPr/>
          <p:nvPr/>
        </p:nvSpPr>
        <p:spPr>
          <a:xfrm>
            <a:off x="1512887" y="2036763"/>
            <a:ext cx="7938" cy="9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2600" y="0"/>
                </a:lnTo>
                <a:lnTo>
                  <a:pt x="21600" y="5400"/>
                </a:lnTo>
                <a:lnTo>
                  <a:pt x="21600" y="16200"/>
                </a:lnTo>
                <a:lnTo>
                  <a:pt x="16200" y="16200"/>
                </a:lnTo>
                <a:lnTo>
                  <a:pt x="16200" y="17550"/>
                </a:lnTo>
                <a:lnTo>
                  <a:pt x="12600" y="21600"/>
                </a:lnTo>
                <a:lnTo>
                  <a:pt x="7200" y="21600"/>
                </a:lnTo>
                <a:lnTo>
                  <a:pt x="0" y="16200"/>
                </a:lnTo>
                <a:lnTo>
                  <a:pt x="0" y="0"/>
                </a:lnTo>
                <a:close/>
              </a:path>
            </a:pathLst>
          </a:custGeom>
          <a:solidFill/>
          <a:ln w="12700">
            <a:miter lim="400000"/>
          </a:ln>
        </p:spPr>
        <p:txBody>
          <a:bodyPr lIns="0" tIns="0" rIns="0" bIns="0"/>
          <a:lstStyle/>
          <a:p>
            <a:pPr lvl="0"/>
          </a:p>
        </p:txBody>
      </p:sp>
      <p:sp>
        <p:nvSpPr>
          <p:cNvPr id="190" name="Shape 190"/>
          <p:cNvSpPr/>
          <p:nvPr/>
        </p:nvSpPr>
        <p:spPr>
          <a:xfrm>
            <a:off x="1282699" y="1866900"/>
            <a:ext cx="7939" cy="69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00" y="21016"/>
                </a:moveTo>
                <a:lnTo>
                  <a:pt x="12600" y="21600"/>
                </a:lnTo>
                <a:lnTo>
                  <a:pt x="5400" y="21600"/>
                </a:lnTo>
                <a:lnTo>
                  <a:pt x="0" y="21016"/>
                </a:lnTo>
                <a:lnTo>
                  <a:pt x="0" y="17319"/>
                </a:lnTo>
                <a:lnTo>
                  <a:pt x="5400" y="13427"/>
                </a:lnTo>
                <a:lnTo>
                  <a:pt x="10800" y="9924"/>
                </a:lnTo>
                <a:lnTo>
                  <a:pt x="12600" y="5838"/>
                </a:lnTo>
                <a:lnTo>
                  <a:pt x="10800" y="4476"/>
                </a:lnTo>
                <a:lnTo>
                  <a:pt x="7200" y="2919"/>
                </a:lnTo>
                <a:lnTo>
                  <a:pt x="5400" y="1362"/>
                </a:lnTo>
                <a:lnTo>
                  <a:pt x="5400" y="0"/>
                </a:lnTo>
                <a:lnTo>
                  <a:pt x="18000" y="0"/>
                </a:lnTo>
                <a:lnTo>
                  <a:pt x="16200" y="4865"/>
                </a:lnTo>
                <a:lnTo>
                  <a:pt x="18000" y="10119"/>
                </a:lnTo>
                <a:lnTo>
                  <a:pt x="21600" y="15373"/>
                </a:lnTo>
                <a:lnTo>
                  <a:pt x="18000" y="21016"/>
                </a:lnTo>
                <a:close/>
              </a:path>
            </a:pathLst>
          </a:custGeom>
          <a:solidFill/>
          <a:ln w="12700">
            <a:miter lim="400000"/>
          </a:ln>
        </p:spPr>
        <p:txBody>
          <a:bodyPr lIns="0" tIns="0" rIns="0" bIns="0"/>
          <a:lstStyle/>
          <a:p>
            <a:pPr lvl="0"/>
          </a:p>
        </p:txBody>
      </p:sp>
      <p:sp>
        <p:nvSpPr>
          <p:cNvPr id="191" name="Shape 191"/>
          <p:cNvSpPr/>
          <p:nvPr/>
        </p:nvSpPr>
        <p:spPr>
          <a:xfrm>
            <a:off x="422275" y="1935163"/>
            <a:ext cx="9526" cy="9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850" y="5400"/>
                </a:moveTo>
                <a:lnTo>
                  <a:pt x="14850" y="1350"/>
                </a:lnTo>
                <a:lnTo>
                  <a:pt x="12150" y="0"/>
                </a:lnTo>
                <a:lnTo>
                  <a:pt x="9450" y="1350"/>
                </a:lnTo>
                <a:lnTo>
                  <a:pt x="0" y="10800"/>
                </a:lnTo>
                <a:lnTo>
                  <a:pt x="0" y="14850"/>
                </a:lnTo>
                <a:lnTo>
                  <a:pt x="4050" y="14850"/>
                </a:lnTo>
                <a:lnTo>
                  <a:pt x="5400" y="17550"/>
                </a:lnTo>
                <a:lnTo>
                  <a:pt x="5400" y="21600"/>
                </a:lnTo>
                <a:lnTo>
                  <a:pt x="14850" y="21600"/>
                </a:lnTo>
                <a:lnTo>
                  <a:pt x="21600" y="17550"/>
                </a:lnTo>
                <a:lnTo>
                  <a:pt x="21600" y="10800"/>
                </a:lnTo>
                <a:lnTo>
                  <a:pt x="14850" y="5400"/>
                </a:lnTo>
                <a:close/>
              </a:path>
            </a:pathLst>
          </a:custGeom>
          <a:solidFill/>
          <a:ln w="12700">
            <a:miter lim="400000"/>
          </a:ln>
        </p:spPr>
        <p:txBody>
          <a:bodyPr lIns="0" tIns="0" rIns="0" bIns="0"/>
          <a:lstStyle/>
          <a:p>
            <a:pPr lvl="0"/>
          </a:p>
        </p:txBody>
      </p:sp>
      <p:sp>
        <p:nvSpPr>
          <p:cNvPr id="192" name="Shape 192"/>
          <p:cNvSpPr/>
          <p:nvPr/>
        </p:nvSpPr>
        <p:spPr>
          <a:xfrm>
            <a:off x="304800" y="2077480"/>
            <a:ext cx="8534400" cy="76038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28600" algn="l"/>
                <a:tab pos="457200" algn="l"/>
                <a:tab pos="1485900" algn="l"/>
                <a:tab pos="1714500" algn="l"/>
                <a:tab pos="1879600" algn="l"/>
              </a:tabLst>
            </a:pPr>
            <a:r>
              <a:rPr sz="1200">
                <a:latin typeface="Arial"/>
                <a:ea typeface="Arial"/>
                <a:cs typeface="Arial"/>
                <a:sym typeface="Arial"/>
              </a:rPr>
              <a:t>Examples include:</a:t>
            </a:r>
            <a:endParaRPr sz="1000">
              <a:latin typeface="Arial"/>
              <a:ea typeface="Arial"/>
              <a:cs typeface="Arial"/>
              <a:sym typeface="Arial"/>
            </a:endParaRPr>
          </a:p>
          <a:p>
            <a:pPr lvl="0">
              <a:buSzPct val="100000"/>
              <a:buFont typeface="Arial"/>
              <a:buChar char="•"/>
              <a:tabLst>
                <a:tab pos="228600" algn="l"/>
                <a:tab pos="457200" algn="l"/>
                <a:tab pos="1485900" algn="l"/>
                <a:tab pos="1714500" algn="l"/>
                <a:tab pos="1879600" algn="l"/>
              </a:tabLst>
            </a:pPr>
            <a:r>
              <a:rPr sz="1200">
                <a:latin typeface="Arial"/>
                <a:ea typeface="Arial"/>
                <a:cs typeface="Arial"/>
                <a:sym typeface="Arial"/>
              </a:rPr>
              <a:t>You can use an </a:t>
            </a:r>
            <a:r>
              <a:rPr b="1" sz="1200">
                <a:latin typeface="Arial"/>
                <a:ea typeface="Arial"/>
                <a:cs typeface="Arial"/>
                <a:sym typeface="Arial"/>
              </a:rPr>
              <a:t>Image Mnemonic</a:t>
            </a:r>
            <a:r>
              <a:rPr sz="1200">
                <a:latin typeface="Arial"/>
                <a:ea typeface="Arial"/>
                <a:cs typeface="Arial"/>
                <a:sym typeface="Arial"/>
              </a:rPr>
              <a:t> to remember </a:t>
            </a:r>
            <a:r>
              <a:rPr b="1" sz="1200">
                <a:latin typeface="Arial"/>
                <a:ea typeface="Arial"/>
                <a:cs typeface="Arial"/>
                <a:sym typeface="Arial"/>
              </a:rPr>
              <a:t>BAT</a:t>
            </a:r>
            <a:r>
              <a:rPr sz="1200">
                <a:latin typeface="Arial"/>
                <a:ea typeface="Arial"/>
                <a:cs typeface="Arial"/>
                <a:sym typeface="Arial"/>
              </a:rPr>
              <a:t> (the depressant drugs mentioned above - Barbiturates, Alcohol, and Tranquilizers).  Visualize or sketch in your notes a limp, depressed bat that took </a:t>
            </a:r>
            <a:r>
              <a:rPr b="1" sz="1200" u="sng">
                <a:latin typeface="Arial"/>
                <a:ea typeface="Arial"/>
                <a:cs typeface="Arial"/>
                <a:sym typeface="Arial"/>
              </a:rPr>
              <a:t>B</a:t>
            </a:r>
            <a:r>
              <a:rPr sz="1200">
                <a:latin typeface="Arial"/>
                <a:ea typeface="Arial"/>
                <a:cs typeface="Arial"/>
                <a:sym typeface="Arial"/>
              </a:rPr>
              <a:t>arbiturates, </a:t>
            </a:r>
            <a:r>
              <a:rPr b="1" sz="1200" u="sng">
                <a:latin typeface="Arial"/>
                <a:ea typeface="Arial"/>
                <a:cs typeface="Arial"/>
                <a:sym typeface="Arial"/>
              </a:rPr>
              <a:t>A</a:t>
            </a:r>
            <a:r>
              <a:rPr sz="1200">
                <a:latin typeface="Arial"/>
                <a:ea typeface="Arial"/>
                <a:cs typeface="Arial"/>
                <a:sym typeface="Arial"/>
              </a:rPr>
              <a:t>lcohol, and </a:t>
            </a:r>
            <a:r>
              <a:rPr b="1" sz="1200" u="sng">
                <a:latin typeface="Arial"/>
                <a:ea typeface="Arial"/>
                <a:cs typeface="Arial"/>
                <a:sym typeface="Arial"/>
              </a:rPr>
              <a:t>T</a:t>
            </a:r>
            <a:r>
              <a:rPr sz="1200">
                <a:latin typeface="Arial"/>
                <a:ea typeface="Arial"/>
                <a:cs typeface="Arial"/>
                <a:sym typeface="Arial"/>
              </a:rPr>
              <a:t>ranquilizers. </a:t>
            </a:r>
            <a:endParaRPr sz="1000">
              <a:latin typeface="Arial"/>
              <a:ea typeface="Arial"/>
              <a:cs typeface="Arial"/>
              <a:sym typeface="Arial"/>
            </a:endParaRPr>
          </a:p>
        </p:txBody>
      </p:sp>
      <p:sp>
        <p:nvSpPr>
          <p:cNvPr id="193" name="Shape 193"/>
          <p:cNvSpPr/>
          <p:nvPr/>
        </p:nvSpPr>
        <p:spPr>
          <a:xfrm>
            <a:off x="304800" y="2938842"/>
            <a:ext cx="8610600" cy="262081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28600" algn="l"/>
                <a:tab pos="1485900" algn="l"/>
                <a:tab pos="1714500" algn="l"/>
                <a:tab pos="1879600" algn="l"/>
              </a:tabLst>
            </a:pPr>
            <a:r>
              <a:rPr sz="1600">
                <a:latin typeface="Arial"/>
                <a:ea typeface="Arial"/>
                <a:cs typeface="Arial"/>
                <a:sym typeface="Arial"/>
              </a:rPr>
              <a:t>Picture meeting someone new at a party named John Horsley.  Use an </a:t>
            </a:r>
            <a:r>
              <a:rPr b="1" sz="1600">
                <a:latin typeface="Arial"/>
                <a:ea typeface="Arial"/>
                <a:cs typeface="Arial"/>
                <a:sym typeface="Arial"/>
              </a:rPr>
              <a:t>Image Mnemonic</a:t>
            </a:r>
            <a:r>
              <a:rPr sz="1600">
                <a:latin typeface="Arial"/>
                <a:ea typeface="Arial"/>
                <a:cs typeface="Arial"/>
                <a:sym typeface="Arial"/>
              </a:rPr>
              <a:t> to help you remember his name.  Visualize a horse sitting on a john: not pretty but effective in recall.</a:t>
            </a:r>
            <a:endParaRPr sz="1600">
              <a:latin typeface="Arial"/>
              <a:ea typeface="Arial"/>
              <a:cs typeface="Arial"/>
              <a:sym typeface="Arial"/>
            </a:endParaRPr>
          </a:p>
          <a:p>
            <a:pPr lvl="0">
              <a:tabLst>
                <a:tab pos="228600" algn="l"/>
                <a:tab pos="1485900" algn="l"/>
                <a:tab pos="1714500" algn="l"/>
                <a:tab pos="1879600" algn="l"/>
              </a:tabLst>
            </a:pPr>
            <a:endParaRPr sz="1100">
              <a:latin typeface="Arial"/>
              <a:ea typeface="Arial"/>
              <a:cs typeface="Arial"/>
              <a:sym typeface="Arial"/>
            </a:endParaRPr>
          </a:p>
          <a:p>
            <a:pPr lvl="0">
              <a:buSzPct val="100000"/>
              <a:buFont typeface="Bookman Old Style"/>
              <a:buChar char="•"/>
              <a:tabLst>
                <a:tab pos="228600" algn="l"/>
                <a:tab pos="1485900" algn="l"/>
                <a:tab pos="1714500" algn="l"/>
                <a:tab pos="1879600" algn="l"/>
              </a:tabLst>
            </a:pPr>
            <a:r>
              <a:rPr b="1" i="1" sz="1600">
                <a:latin typeface="Bookman Old Style"/>
                <a:ea typeface="Bookman Old Style"/>
                <a:cs typeface="Bookman Old Style"/>
                <a:sym typeface="Bookman Old Style"/>
              </a:rPr>
              <a:t>What is a numismatist </a:t>
            </a:r>
            <a:r>
              <a:rPr sz="1600">
                <a:latin typeface="Bookman Old Style"/>
                <a:ea typeface="Bookman Old Style"/>
                <a:cs typeface="Bookman Old Style"/>
                <a:sym typeface="Bookman Old Style"/>
              </a:rPr>
              <a:t>?</a:t>
            </a:r>
            <a:r>
              <a:rPr sz="1600">
                <a:latin typeface="Arial"/>
                <a:ea typeface="Arial"/>
                <a:cs typeface="Arial"/>
                <a:sym typeface="Arial"/>
              </a:rPr>
              <a:t>  Visualize an image of a </a:t>
            </a:r>
            <a:r>
              <a:rPr i="1" sz="1600">
                <a:latin typeface="Arial"/>
                <a:ea typeface="Arial"/>
                <a:cs typeface="Arial"/>
                <a:sym typeface="Arial"/>
              </a:rPr>
              <a:t>new mist</a:t>
            </a:r>
            <a:r>
              <a:rPr sz="1600">
                <a:latin typeface="Arial"/>
                <a:ea typeface="Arial"/>
                <a:cs typeface="Arial"/>
                <a:sym typeface="Arial"/>
              </a:rPr>
              <a:t> rolling onto a beach from the ocean and beach is made of </a:t>
            </a:r>
            <a:r>
              <a:rPr i="1" sz="1600">
                <a:latin typeface="Arial"/>
                <a:ea typeface="Arial"/>
                <a:cs typeface="Arial"/>
                <a:sym typeface="Arial"/>
              </a:rPr>
              <a:t>coins</a:t>
            </a:r>
            <a:r>
              <a:rPr sz="1600">
                <a:latin typeface="Arial"/>
                <a:ea typeface="Arial"/>
                <a:cs typeface="Arial"/>
                <a:sym typeface="Arial"/>
              </a:rPr>
              <a:t>.  Silly? Of course, but sillyography makes it is easier to remember that a numismatist is a </a:t>
            </a:r>
            <a:r>
              <a:rPr i="1" sz="1600">
                <a:latin typeface="Arial"/>
                <a:ea typeface="Arial"/>
                <a:cs typeface="Arial"/>
                <a:sym typeface="Arial"/>
              </a:rPr>
              <a:t>coin collector</a:t>
            </a:r>
            <a:r>
              <a:rPr sz="1600">
                <a:latin typeface="Arial"/>
                <a:ea typeface="Arial"/>
                <a:cs typeface="Arial"/>
                <a:sym typeface="Arial"/>
              </a:rPr>
              <a:t>.  </a:t>
            </a:r>
            <a:endParaRPr sz="1600">
              <a:latin typeface="Arial"/>
              <a:ea typeface="Arial"/>
              <a:cs typeface="Arial"/>
              <a:sym typeface="Arial"/>
            </a:endParaRPr>
          </a:p>
          <a:p>
            <a:pPr lvl="0">
              <a:buSzPct val="100000"/>
              <a:buFont typeface="Arial"/>
              <a:buChar char="•"/>
              <a:tabLst>
                <a:tab pos="228600" algn="l"/>
                <a:tab pos="1485900" algn="l"/>
                <a:tab pos="1714500" algn="l"/>
                <a:tab pos="1879600" algn="l"/>
              </a:tabLst>
            </a:pPr>
            <a:endParaRPr sz="1100">
              <a:latin typeface="Arial"/>
              <a:ea typeface="Arial"/>
              <a:cs typeface="Arial"/>
              <a:sym typeface="Arial"/>
            </a:endParaRPr>
          </a:p>
          <a:p>
            <a:pPr lvl="0">
              <a:buSzPct val="100000"/>
              <a:buFont typeface="Arial"/>
              <a:buChar char="•"/>
              <a:tabLst>
                <a:tab pos="228600" algn="l"/>
                <a:tab pos="1485900" algn="l"/>
                <a:tab pos="1714500" algn="l"/>
                <a:tab pos="1879600" algn="l"/>
              </a:tabLst>
            </a:pPr>
            <a:r>
              <a:rPr sz="1600">
                <a:latin typeface="Arial"/>
                <a:ea typeface="Arial"/>
                <a:cs typeface="Arial"/>
                <a:sym typeface="Arial"/>
              </a:rPr>
              <a:t>How about using a bad joke to help you remember?  Picture an image of two numismatists having a drink for “old </a:t>
            </a:r>
            <a:r>
              <a:rPr i="1" sz="1600">
                <a:latin typeface="Arial"/>
                <a:ea typeface="Arial"/>
                <a:cs typeface="Arial"/>
                <a:sym typeface="Arial"/>
              </a:rPr>
              <a:t>dime’s</a:t>
            </a:r>
            <a:r>
              <a:rPr sz="1600">
                <a:latin typeface="Arial"/>
                <a:ea typeface="Arial"/>
                <a:cs typeface="Arial"/>
                <a:sym typeface="Arial"/>
              </a:rPr>
              <a:t> sake.”  Corny?  Yes, but cornography often makes things easier to remember.</a:t>
            </a:r>
            <a:endParaRPr sz="1100">
              <a:latin typeface="Arial"/>
              <a:ea typeface="Arial"/>
              <a:cs typeface="Arial"/>
              <a:sym typeface="Arial"/>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88">
                                            <p:txEl>
                                              <p:pRg st="1" end="1"/>
                                            </p:txEl>
                                          </p:spTgt>
                                        </p:tgtEl>
                                        <p:attrNameLst>
                                          <p:attrName>style.visibility</p:attrName>
                                        </p:attrNameLst>
                                      </p:cBhvr>
                                      <p:to>
                                        <p:strVal val="visible"/>
                                      </p:to>
                                    </p:set>
                                    <p:anim calcmode="lin" valueType="num">
                                      <p:cBhvr>
                                        <p:cTn id="7" dur="500" fill="hold"/>
                                        <p:tgtEl>
                                          <p:spTgt spid="188">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88">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188">
                                            <p:txEl>
                                              <p:pRg st="2" end="2"/>
                                            </p:txEl>
                                          </p:spTgt>
                                        </p:tgtEl>
                                        <p:attrNameLst>
                                          <p:attrName>style.visibility</p:attrName>
                                        </p:attrNameLst>
                                      </p:cBhvr>
                                      <p:to>
                                        <p:strVal val="visible"/>
                                      </p:to>
                                    </p:set>
                                    <p:anim calcmode="lin" valueType="num">
                                      <p:cBhvr>
                                        <p:cTn id="12" dur="500" fill="hold"/>
                                        <p:tgtEl>
                                          <p:spTgt spid="188">
                                            <p:txEl>
                                              <p:pRg st="2" end="2"/>
                                            </p:txEl>
                                          </p:spTgt>
                                        </p:tgtEl>
                                        <p:attrNameLst>
                                          <p:attrName>ppt_x</p:attrName>
                                        </p:attrNameLst>
                                      </p:cBhvr>
                                      <p:tavLst>
                                        <p:tav tm="0">
                                          <p:val>
                                            <p:strVal val="#ppt_x"/>
                                          </p:val>
                                        </p:tav>
                                        <p:tav tm="100000">
                                          <p:val>
                                            <p:strVal val="#ppt_x"/>
                                          </p:val>
                                        </p:tav>
                                      </p:tavLst>
                                    </p:anim>
                                    <p:anim calcmode="lin" valueType="num">
                                      <p:cBhvr>
                                        <p:cTn id="13" dur="500" fill="hold"/>
                                        <p:tgtEl>
                                          <p:spTgt spid="188">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nodeType="afterEffect" presetClass="entr" presetSubtype="4" presetID="2" grpId="1" fill="hold">
                                  <p:stCondLst>
                                    <p:cond delay="0"/>
                                  </p:stCondLst>
                                  <p:iterate type="el" backwards="0">
                                    <p:tmAbs val="0"/>
                                  </p:iterate>
                                  <p:childTnLst>
                                    <p:set>
                                      <p:cBhvr>
                                        <p:cTn id="16" fill="hold"/>
                                        <p:tgtEl>
                                          <p:spTgt spid="188">
                                            <p:txEl>
                                              <p:pRg st="3" end="3"/>
                                            </p:txEl>
                                          </p:spTgt>
                                        </p:tgtEl>
                                        <p:attrNameLst>
                                          <p:attrName>style.visibility</p:attrName>
                                        </p:attrNameLst>
                                      </p:cBhvr>
                                      <p:to>
                                        <p:strVal val="visible"/>
                                      </p:to>
                                    </p:set>
                                    <p:anim calcmode="lin" valueType="num">
                                      <p:cBhvr>
                                        <p:cTn id="17" dur="500" fill="hold"/>
                                        <p:tgtEl>
                                          <p:spTgt spid="188">
                                            <p:txEl>
                                              <p:pRg st="3" end="3"/>
                                            </p:txEl>
                                          </p:spTgt>
                                        </p:tgtEl>
                                        <p:attrNameLst>
                                          <p:attrName>ppt_x</p:attrName>
                                        </p:attrNameLst>
                                      </p:cBhvr>
                                      <p:tavLst>
                                        <p:tav tm="0">
                                          <p:val>
                                            <p:strVal val="#ppt_x"/>
                                          </p:val>
                                        </p:tav>
                                        <p:tav tm="100000">
                                          <p:val>
                                            <p:strVal val="#ppt_x"/>
                                          </p:val>
                                        </p:tav>
                                      </p:tavLst>
                                    </p:anim>
                                    <p:anim calcmode="lin" valueType="num">
                                      <p:cBhvr>
                                        <p:cTn id="18" dur="500" fill="hold"/>
                                        <p:tgtEl>
                                          <p:spTgt spid="1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2" fill="hold">
                                  <p:stCondLst>
                                    <p:cond delay="0"/>
                                  </p:stCondLst>
                                  <p:iterate type="el" backwards="0">
                                    <p:tmAbs val="0"/>
                                  </p:iterate>
                                  <p:childTnLst>
                                    <p:set>
                                      <p:cBhvr>
                                        <p:cTn id="22" fill="hold"/>
                                        <p:tgtEl>
                                          <p:spTgt spid="192">
                                            <p:bg/>
                                          </p:spTgt>
                                        </p:tgtEl>
                                        <p:attrNameLst>
                                          <p:attrName>style.visibility</p:attrName>
                                        </p:attrNameLst>
                                      </p:cBhvr>
                                      <p:to>
                                        <p:strVal val="visible"/>
                                      </p:to>
                                    </p:set>
                                    <p:anim calcmode="lin" valueType="num">
                                      <p:cBhvr>
                                        <p:cTn id="23" dur="500" fill="hold"/>
                                        <p:tgtEl>
                                          <p:spTgt spid="192">
                                            <p:bg/>
                                          </p:spTgt>
                                        </p:tgtEl>
                                        <p:attrNameLst>
                                          <p:attrName>ppt_x</p:attrName>
                                        </p:attrNameLst>
                                      </p:cBhvr>
                                      <p:tavLst>
                                        <p:tav tm="0">
                                          <p:val>
                                            <p:strVal val="#ppt_x"/>
                                          </p:val>
                                        </p:tav>
                                        <p:tav tm="100000">
                                          <p:val>
                                            <p:strVal val="#ppt_x"/>
                                          </p:val>
                                        </p:tav>
                                      </p:tavLst>
                                    </p:anim>
                                    <p:anim calcmode="lin" valueType="num">
                                      <p:cBhvr>
                                        <p:cTn id="24" dur="500" fill="hold"/>
                                        <p:tgtEl>
                                          <p:spTgt spid="192">
                                            <p:bg/>
                                          </p:spTgt>
                                        </p:tgtEl>
                                        <p:attrNameLst>
                                          <p:attrName>ppt_y</p:attrName>
                                        </p:attrNameLst>
                                      </p:cBhvr>
                                      <p:tavLst>
                                        <p:tav tm="0">
                                          <p:val>
                                            <p:strVal val="1+#ppt_h/2"/>
                                          </p:val>
                                        </p:tav>
                                        <p:tav tm="100000">
                                          <p:val>
                                            <p:strVal val="#ppt_y"/>
                                          </p:val>
                                        </p:tav>
                                      </p:tavLst>
                                    </p:anim>
                                  </p:childTnLst>
                                </p:cTn>
                              </p:par>
                              <p:par>
                                <p:cTn id="25" presetClass="entr" presetSubtype="4" presetID="2" grpId="2" fill="hold">
                                  <p:stCondLst>
                                    <p:cond delay="0"/>
                                  </p:stCondLst>
                                  <p:iterate type="el" backwards="0">
                                    <p:tmAbs val="0"/>
                                  </p:iterate>
                                  <p:childTnLst>
                                    <p:set>
                                      <p:cBhvr>
                                        <p:cTn id="26" fill="hold"/>
                                        <p:tgtEl>
                                          <p:spTgt spid="192">
                                            <p:txEl>
                                              <p:pRg st="0" end="0"/>
                                            </p:txEl>
                                          </p:spTgt>
                                        </p:tgtEl>
                                        <p:attrNameLst>
                                          <p:attrName>style.visibility</p:attrName>
                                        </p:attrNameLst>
                                      </p:cBhvr>
                                      <p:to>
                                        <p:strVal val="visible"/>
                                      </p:to>
                                    </p:set>
                                    <p:anim calcmode="lin" valueType="num">
                                      <p:cBhvr>
                                        <p:cTn id="27" dur="50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192">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nodeType="afterEffect" presetClass="entr" presetSubtype="4" presetID="2" grpId="2" fill="hold">
                                  <p:stCondLst>
                                    <p:cond delay="0"/>
                                  </p:stCondLst>
                                  <p:iterate type="el" backwards="0">
                                    <p:tmAbs val="0"/>
                                  </p:iterate>
                                  <p:childTnLst>
                                    <p:set>
                                      <p:cBhvr>
                                        <p:cTn id="31" fill="hold"/>
                                        <p:tgtEl>
                                          <p:spTgt spid="192">
                                            <p:txEl>
                                              <p:pRg st="1" end="1"/>
                                            </p:txEl>
                                          </p:spTgt>
                                        </p:tgtEl>
                                        <p:attrNameLst>
                                          <p:attrName>style.visibility</p:attrName>
                                        </p:attrNameLst>
                                      </p:cBhvr>
                                      <p:to>
                                        <p:strVal val="visible"/>
                                      </p:to>
                                    </p:set>
                                    <p:anim calcmode="lin" valueType="num">
                                      <p:cBhvr>
                                        <p:cTn id="32" dur="500" fill="hold"/>
                                        <p:tgtEl>
                                          <p:spTgt spid="192">
                                            <p:txEl>
                                              <p:pRg st="1" end="1"/>
                                            </p:txEl>
                                          </p:spTgt>
                                        </p:tgtEl>
                                        <p:attrNameLst>
                                          <p:attrName>ppt_x</p:attrName>
                                        </p:attrNameLst>
                                      </p:cBhvr>
                                      <p:tavLst>
                                        <p:tav tm="0">
                                          <p:val>
                                            <p:strVal val="#ppt_x"/>
                                          </p:val>
                                        </p:tav>
                                        <p:tav tm="100000">
                                          <p:val>
                                            <p:strVal val="#ppt_x"/>
                                          </p:val>
                                        </p:tav>
                                      </p:tavLst>
                                    </p:anim>
                                    <p:anim calcmode="lin" valueType="num">
                                      <p:cBhvr>
                                        <p:cTn id="33" dur="500" fill="hold"/>
                                        <p:tgtEl>
                                          <p:spTgt spid="1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4" presetID="2" grpId="3" fill="hold">
                                  <p:stCondLst>
                                    <p:cond delay="0"/>
                                  </p:stCondLst>
                                  <p:iterate type="el" backwards="0">
                                    <p:tmAbs val="0"/>
                                  </p:iterate>
                                  <p:childTnLst>
                                    <p:set>
                                      <p:cBhvr>
                                        <p:cTn id="37" fill="hold"/>
                                        <p:tgtEl>
                                          <p:spTgt spid="193">
                                            <p:bg/>
                                          </p:spTgt>
                                        </p:tgtEl>
                                        <p:attrNameLst>
                                          <p:attrName>style.visibility</p:attrName>
                                        </p:attrNameLst>
                                      </p:cBhvr>
                                      <p:to>
                                        <p:strVal val="visible"/>
                                      </p:to>
                                    </p:set>
                                    <p:anim calcmode="lin" valueType="num">
                                      <p:cBhvr>
                                        <p:cTn id="38" dur="500" fill="hold"/>
                                        <p:tgtEl>
                                          <p:spTgt spid="193">
                                            <p:bg/>
                                          </p:spTgt>
                                        </p:tgtEl>
                                        <p:attrNameLst>
                                          <p:attrName>ppt_x</p:attrName>
                                        </p:attrNameLst>
                                      </p:cBhvr>
                                      <p:tavLst>
                                        <p:tav tm="0">
                                          <p:val>
                                            <p:strVal val="#ppt_x"/>
                                          </p:val>
                                        </p:tav>
                                        <p:tav tm="100000">
                                          <p:val>
                                            <p:strVal val="#ppt_x"/>
                                          </p:val>
                                        </p:tav>
                                      </p:tavLst>
                                    </p:anim>
                                    <p:anim calcmode="lin" valueType="num">
                                      <p:cBhvr>
                                        <p:cTn id="39" dur="500" fill="hold"/>
                                        <p:tgtEl>
                                          <p:spTgt spid="193">
                                            <p:bg/>
                                          </p:spTgt>
                                        </p:tgtEl>
                                        <p:attrNameLst>
                                          <p:attrName>ppt_y</p:attrName>
                                        </p:attrNameLst>
                                      </p:cBhvr>
                                      <p:tavLst>
                                        <p:tav tm="0">
                                          <p:val>
                                            <p:strVal val="1+#ppt_h/2"/>
                                          </p:val>
                                        </p:tav>
                                        <p:tav tm="100000">
                                          <p:val>
                                            <p:strVal val="#ppt_y"/>
                                          </p:val>
                                        </p:tav>
                                      </p:tavLst>
                                    </p:anim>
                                  </p:childTnLst>
                                </p:cTn>
                              </p:par>
                              <p:par>
                                <p:cTn id="40" presetClass="entr" presetSubtype="4" presetID="2" grpId="3" fill="hold">
                                  <p:stCondLst>
                                    <p:cond delay="0"/>
                                  </p:stCondLst>
                                  <p:iterate type="el" backwards="0">
                                    <p:tmAbs val="0"/>
                                  </p:iterate>
                                  <p:childTnLst>
                                    <p:set>
                                      <p:cBhvr>
                                        <p:cTn id="41" fill="hold"/>
                                        <p:tgtEl>
                                          <p:spTgt spid="193">
                                            <p:txEl>
                                              <p:pRg st="0" end="0"/>
                                            </p:txEl>
                                          </p:spTgt>
                                        </p:tgtEl>
                                        <p:attrNameLst>
                                          <p:attrName>style.visibility</p:attrName>
                                        </p:attrNameLst>
                                      </p:cBhvr>
                                      <p:to>
                                        <p:strVal val="visible"/>
                                      </p:to>
                                    </p:set>
                                    <p:anim calcmode="lin" valueType="num">
                                      <p:cBhvr>
                                        <p:cTn id="42" dur="500" fill="hold"/>
                                        <p:tgtEl>
                                          <p:spTgt spid="19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93">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nodeType="afterEffect" presetClass="entr" presetSubtype="4" presetID="2" grpId="3" fill="hold">
                                  <p:stCondLst>
                                    <p:cond delay="0"/>
                                  </p:stCondLst>
                                  <p:iterate type="el" backwards="0">
                                    <p:tmAbs val="0"/>
                                  </p:iterate>
                                  <p:childTnLst>
                                    <p:set>
                                      <p:cBhvr>
                                        <p:cTn id="46" fill="hold"/>
                                        <p:tgtEl>
                                          <p:spTgt spid="193">
                                            <p:txEl>
                                              <p:pRg st="1" end="1"/>
                                            </p:txEl>
                                          </p:spTgt>
                                        </p:tgtEl>
                                        <p:attrNameLst>
                                          <p:attrName>style.visibility</p:attrName>
                                        </p:attrNameLst>
                                      </p:cBhvr>
                                      <p:to>
                                        <p:strVal val="visible"/>
                                      </p:to>
                                    </p:set>
                                    <p:anim calcmode="lin" valueType="num">
                                      <p:cBhvr>
                                        <p:cTn id="47" dur="500" fill="hold"/>
                                        <p:tgtEl>
                                          <p:spTgt spid="193">
                                            <p:txEl>
                                              <p:pRg st="1" end="1"/>
                                            </p:txEl>
                                          </p:spTgt>
                                        </p:tgtEl>
                                        <p:attrNameLst>
                                          <p:attrName>ppt_x</p:attrName>
                                        </p:attrNameLst>
                                      </p:cBhvr>
                                      <p:tavLst>
                                        <p:tav tm="0">
                                          <p:val>
                                            <p:strVal val="#ppt_x"/>
                                          </p:val>
                                        </p:tav>
                                        <p:tav tm="100000">
                                          <p:val>
                                            <p:strVal val="#ppt_x"/>
                                          </p:val>
                                        </p:tav>
                                      </p:tavLst>
                                    </p:anim>
                                    <p:anim calcmode="lin" valueType="num">
                                      <p:cBhvr>
                                        <p:cTn id="48" dur="500" fill="hold"/>
                                        <p:tgtEl>
                                          <p:spTgt spid="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4" presetID="2" grpId="3" fill="hold">
                                  <p:stCondLst>
                                    <p:cond delay="0"/>
                                  </p:stCondLst>
                                  <p:iterate type="el" backwards="0">
                                    <p:tmAbs val="0"/>
                                  </p:iterate>
                                  <p:childTnLst>
                                    <p:set>
                                      <p:cBhvr>
                                        <p:cTn id="52" fill="hold"/>
                                        <p:tgtEl>
                                          <p:spTgt spid="193">
                                            <p:txEl>
                                              <p:pRg st="2" end="2"/>
                                            </p:txEl>
                                          </p:spTgt>
                                        </p:tgtEl>
                                        <p:attrNameLst>
                                          <p:attrName>style.visibility</p:attrName>
                                        </p:attrNameLst>
                                      </p:cBhvr>
                                      <p:to>
                                        <p:strVal val="visible"/>
                                      </p:to>
                                    </p:set>
                                    <p:anim calcmode="lin" valueType="num">
                                      <p:cBhvr>
                                        <p:cTn id="53" dur="500" fill="hold"/>
                                        <p:tgtEl>
                                          <p:spTgt spid="193">
                                            <p:txEl>
                                              <p:pRg st="2" end="2"/>
                                            </p:txEl>
                                          </p:spTgt>
                                        </p:tgtEl>
                                        <p:attrNameLst>
                                          <p:attrName>ppt_x</p:attrName>
                                        </p:attrNameLst>
                                      </p:cBhvr>
                                      <p:tavLst>
                                        <p:tav tm="0">
                                          <p:val>
                                            <p:strVal val="#ppt_x"/>
                                          </p:val>
                                        </p:tav>
                                        <p:tav tm="100000">
                                          <p:val>
                                            <p:strVal val="#ppt_x"/>
                                          </p:val>
                                        </p:tav>
                                      </p:tavLst>
                                    </p:anim>
                                    <p:anim calcmode="lin" valueType="num">
                                      <p:cBhvr>
                                        <p:cTn id="54" dur="500" fill="hold"/>
                                        <p:tgtEl>
                                          <p:spTgt spid="193">
                                            <p:txEl>
                                              <p:pRg st="2" end="2"/>
                                            </p:txEl>
                                          </p:spTgt>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nodeType="afterEffect" presetClass="entr" presetSubtype="4" presetID="2" grpId="3" fill="hold">
                                  <p:stCondLst>
                                    <p:cond delay="0"/>
                                  </p:stCondLst>
                                  <p:iterate type="el" backwards="0">
                                    <p:tmAbs val="0"/>
                                  </p:iterate>
                                  <p:childTnLst>
                                    <p:set>
                                      <p:cBhvr>
                                        <p:cTn id="57" fill="hold"/>
                                        <p:tgtEl>
                                          <p:spTgt spid="193">
                                            <p:txEl>
                                              <p:pRg st="3" end="3"/>
                                            </p:txEl>
                                          </p:spTgt>
                                        </p:tgtEl>
                                        <p:attrNameLst>
                                          <p:attrName>style.visibility</p:attrName>
                                        </p:attrNameLst>
                                      </p:cBhvr>
                                      <p:to>
                                        <p:strVal val="visible"/>
                                      </p:to>
                                    </p:set>
                                    <p:anim calcmode="lin" valueType="num">
                                      <p:cBhvr>
                                        <p:cTn id="58" dur="500" fill="hold"/>
                                        <p:tgtEl>
                                          <p:spTgt spid="193">
                                            <p:txEl>
                                              <p:pRg st="3" end="3"/>
                                            </p:txEl>
                                          </p:spTgt>
                                        </p:tgtEl>
                                        <p:attrNameLst>
                                          <p:attrName>ppt_x</p:attrName>
                                        </p:attrNameLst>
                                      </p:cBhvr>
                                      <p:tavLst>
                                        <p:tav tm="0">
                                          <p:val>
                                            <p:strVal val="#ppt_x"/>
                                          </p:val>
                                        </p:tav>
                                        <p:tav tm="100000">
                                          <p:val>
                                            <p:strVal val="#ppt_x"/>
                                          </p:val>
                                        </p:tav>
                                      </p:tavLst>
                                    </p:anim>
                                    <p:anim calcmode="lin" valueType="num">
                                      <p:cBhvr>
                                        <p:cTn id="59" dur="500" fill="hold"/>
                                        <p:tgtEl>
                                          <p:spTgt spid="193">
                                            <p:txEl>
                                              <p:pRg st="3" end="3"/>
                                            </p:txEl>
                                          </p:spTgt>
                                        </p:tgtEl>
                                        <p:attrNameLst>
                                          <p:attrName>ppt_y</p:attrName>
                                        </p:attrNameLst>
                                      </p:cBhvr>
                                      <p:tavLst>
                                        <p:tav tm="0">
                                          <p:val>
                                            <p:strVal val="1+#ppt_h/2"/>
                                          </p:val>
                                        </p:tav>
                                        <p:tav tm="100000">
                                          <p:val>
                                            <p:strVal val="#ppt_y"/>
                                          </p:val>
                                        </p:tav>
                                      </p:tavLst>
                                    </p:anim>
                                  </p:childTnLst>
                                </p:cTn>
                              </p:par>
                            </p:childTnLst>
                          </p:cTn>
                        </p:par>
                        <p:par>
                          <p:cTn id="60" fill="hold">
                            <p:stCondLst>
                              <p:cond delay="1000"/>
                            </p:stCondLst>
                            <p:childTnLst>
                              <p:par>
                                <p:cTn id="61" nodeType="afterEffect" presetClass="entr" presetSubtype="4" presetID="2" grpId="3" fill="hold">
                                  <p:stCondLst>
                                    <p:cond delay="0"/>
                                  </p:stCondLst>
                                  <p:iterate type="el" backwards="0">
                                    <p:tmAbs val="0"/>
                                  </p:iterate>
                                  <p:childTnLst>
                                    <p:set>
                                      <p:cBhvr>
                                        <p:cTn id="62" fill="hold"/>
                                        <p:tgtEl>
                                          <p:spTgt spid="193">
                                            <p:txEl>
                                              <p:pRg st="4" end="4"/>
                                            </p:txEl>
                                          </p:spTgt>
                                        </p:tgtEl>
                                        <p:attrNameLst>
                                          <p:attrName>style.visibility</p:attrName>
                                        </p:attrNameLst>
                                      </p:cBhvr>
                                      <p:to>
                                        <p:strVal val="visible"/>
                                      </p:to>
                                    </p:set>
                                    <p:anim calcmode="lin" valueType="num">
                                      <p:cBhvr>
                                        <p:cTn id="63" dur="500" fill="hold"/>
                                        <p:tgtEl>
                                          <p:spTgt spid="193">
                                            <p:txEl>
                                              <p:pRg st="4" end="4"/>
                                            </p:txEl>
                                          </p:spTgt>
                                        </p:tgtEl>
                                        <p:attrNameLst>
                                          <p:attrName>ppt_x</p:attrName>
                                        </p:attrNameLst>
                                      </p:cBhvr>
                                      <p:tavLst>
                                        <p:tav tm="0">
                                          <p:val>
                                            <p:strVal val="#ppt_x"/>
                                          </p:val>
                                        </p:tav>
                                        <p:tav tm="100000">
                                          <p:val>
                                            <p:strVal val="#ppt_x"/>
                                          </p:val>
                                        </p:tav>
                                      </p:tavLst>
                                    </p:anim>
                                    <p:anim calcmode="lin" valueType="num">
                                      <p:cBhvr>
                                        <p:cTn id="64" dur="500" fill="hold"/>
                                        <p:tgtEl>
                                          <p:spTgt spid="19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4" presetID="2" grpId="2" fill="hold">
                                  <p:stCondLst>
                                    <p:cond delay="0"/>
                                  </p:stCondLst>
                                  <p:iterate type="el" backwards="0">
                                    <p:tmAbs val="0"/>
                                  </p:iterate>
                                  <p:childTnLst>
                                    <p:set>
                                      <p:cBhvr>
                                        <p:cTn id="68" fill="hold"/>
                                        <p:tgtEl>
                                          <p:spTgt spid="192">
                                            <p:txEl>
                                              <p:pRg st="2" end="2"/>
                                            </p:txEl>
                                          </p:spTgt>
                                        </p:tgtEl>
                                        <p:attrNameLst>
                                          <p:attrName>style.visibility</p:attrName>
                                        </p:attrNameLst>
                                      </p:cBhvr>
                                      <p:to>
                                        <p:strVal val="visible"/>
                                      </p:to>
                                    </p:set>
                                    <p:anim calcmode="lin" valueType="num">
                                      <p:cBhvr>
                                        <p:cTn id="69" dur="50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70" dur="500" fill="hold"/>
                                        <p:tgtEl>
                                          <p:spTgt spid="1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nodeType="clickEffect" presetClass="entr" presetSubtype="4" presetID="2" grpId="3" fill="hold">
                                  <p:stCondLst>
                                    <p:cond delay="0"/>
                                  </p:stCondLst>
                                  <p:iterate type="el" backwards="0">
                                    <p:tmAbs val="0"/>
                                  </p:iterate>
                                  <p:childTnLst>
                                    <p:set>
                                      <p:cBhvr>
                                        <p:cTn id="74" fill="hold"/>
                                        <p:tgtEl>
                                          <p:spTgt spid="193">
                                            <p:txEl>
                                              <p:pRg st="5" end="5"/>
                                            </p:txEl>
                                          </p:spTgt>
                                        </p:tgtEl>
                                        <p:attrNameLst>
                                          <p:attrName>style.visibility</p:attrName>
                                        </p:attrNameLst>
                                      </p:cBhvr>
                                      <p:to>
                                        <p:strVal val="visible"/>
                                      </p:to>
                                    </p:set>
                                    <p:anim calcmode="lin" valueType="num">
                                      <p:cBhvr>
                                        <p:cTn id="75" dur="500" fill="hold"/>
                                        <p:tgtEl>
                                          <p:spTgt spid="193">
                                            <p:txEl>
                                              <p:pRg st="5" end="5"/>
                                            </p:txEl>
                                          </p:spTgt>
                                        </p:tgtEl>
                                        <p:attrNameLst>
                                          <p:attrName>ppt_x</p:attrName>
                                        </p:attrNameLst>
                                      </p:cBhvr>
                                      <p:tavLst>
                                        <p:tav tm="0">
                                          <p:val>
                                            <p:strVal val="#ppt_x"/>
                                          </p:val>
                                        </p:tav>
                                        <p:tav tm="100000">
                                          <p:val>
                                            <p:strVal val="#ppt_x"/>
                                          </p:val>
                                        </p:tav>
                                      </p:tavLst>
                                    </p:anim>
                                    <p:anim calcmode="lin" valueType="num">
                                      <p:cBhvr>
                                        <p:cTn id="76" dur="500" fill="hold"/>
                                        <p:tgtEl>
                                          <p:spTgt spid="19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2" grpId="2"/>
      <p:bldP build="p" bldLvl="5" animBg="1" rev="0" advAuto="0" spid="188" grpId="1"/>
      <p:bldP build="p" bldLvl="5" animBg="1" rev="0" advAuto="0" spid="193" grpId="3"/>
    </p:bldLst>
  </p:timing>
</p:sld>
</file>

<file path=ppt/slides/slide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4" name="Shape 64"/>
          <p:cNvSpPr/>
          <p:nvPr/>
        </p:nvSpPr>
        <p:spPr>
          <a:xfrm>
            <a:off x="76200" y="0"/>
            <a:ext cx="9067800" cy="5444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t>zodiac star signs story (for remembering the signs of the zodiac, and memory aid example for teaching mnemonics methods)</a:t>
            </a:r>
            <a:endParaRPr b="1"/>
          </a:p>
          <a:p>
            <a:pPr lvl="0"/>
            <a:r>
              <a:t>This story is a mnemonic (pronounced 'nemonic' - meaning memory aid) for remembering the twelve Signs of the Zodiac, in order, starting in January.</a:t>
            </a:r>
          </a:p>
          <a:p>
            <a:pPr lvl="0"/>
            <a:r>
              <a:t>While this example is useful for pub quizzes, more importantly the </a:t>
            </a:r>
            <a:r>
              <a:rPr b="1"/>
              <a:t>method of creating a story mnemonic</a:t>
            </a:r>
            <a:r>
              <a:t> can be used to retain all sorts of difficult-to-remember pieces of information, for yourself, and taught to others. Mnemonics stories need not make sense - they simply need to be memorable.</a:t>
            </a:r>
          </a:p>
          <a:p>
            <a:pPr lvl="0"/>
            <a:r>
              <a:t>In January, a goat (Capricorn), drinking from a stream (Aquarius) said, "Look, a fish (Pisces)." </a:t>
            </a:r>
          </a:p>
          <a:p>
            <a:pPr lvl="0"/>
            <a:r>
              <a:t>A ram (Aries), and a bull (Taurus), carrying the twins (Gemini) said "There's also a crab (Cancer)." </a:t>
            </a:r>
          </a:p>
          <a:p>
            <a:pPr lvl="0"/>
            <a:r>
              <a:t>A lion (Leo) roared in agreement, which startled the young maiden (Virgo) so that she dropped and smashed her scales (Libra).</a:t>
            </a:r>
          </a:p>
          <a:p>
            <a:pPr lvl="0"/>
            <a:r>
              <a:t>"That's no crab - it's a scorpion (Scorpio)," said the archer (Sagittarius).</a:t>
            </a:r>
          </a:p>
          <a:p>
            <a:pPr lvl="0"/>
            <a:br/>
            <a:r>
              <a:t>Note that the Signs of the Zodiac are normally deemed to start and end anything between the 18th and the 24th day of each month, depending on interpretation. It is not by any means a precise science. </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nvSpPr>
        <p:spPr>
          <a:xfrm>
            <a:off x="381000" y="228600"/>
            <a:ext cx="7762651" cy="4857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58368">
              <a:defRPr sz="2736">
                <a:ln w="4937">
                  <a:solidFill/>
                </a:ln>
                <a:solidFill>
                  <a:srgbClr val="0000FF"/>
                </a:solidFill>
                <a:effectLst>
                  <a:outerShdw sx="100000" sy="100000" kx="0" ky="0" algn="b" rotWithShape="0" blurRad="9144" dist="25863" dir="2700000">
                    <a:srgbClr val="808080">
                      <a:alpha val="80000"/>
                    </a:srgbClr>
                  </a:outerShdw>
                </a:effectLst>
                <a:latin typeface="Arial Black"/>
                <a:ea typeface="Arial Black"/>
                <a:cs typeface="Arial Black"/>
                <a:sym typeface="Arial Black"/>
              </a:defRPr>
            </a:lvl1pPr>
          </a:lstStyle>
          <a:p>
            <a:pPr lvl="0">
              <a:defRPr sz="1800">
                <a:ln w="9525">
                  <a:noFill/>
                </a:ln>
                <a:solidFill>
                  <a:srgbClr val="000000"/>
                </a:solidFill>
                <a:effectLst/>
              </a:defRPr>
            </a:pPr>
            <a:r>
              <a:rPr sz="2736">
                <a:ln w="4937">
                  <a:solidFill/>
                </a:ln>
                <a:solidFill>
                  <a:srgbClr val="0000FF"/>
                </a:solidFill>
                <a:effectLst>
                  <a:outerShdw sx="100000" sy="100000" kx="0" ky="0" algn="b" rotWithShape="0" blurRad="9144" dist="25863" dir="2700000">
                    <a:srgbClr val="808080">
                      <a:alpha val="80000"/>
                    </a:srgbClr>
                  </a:outerShdw>
                </a:effectLst>
              </a:rPr>
              <a:t>8. Connection Mnemonics</a:t>
            </a:r>
          </a:p>
        </p:txBody>
      </p:sp>
      <p:sp>
        <p:nvSpPr>
          <p:cNvPr id="196" name="Shape 196"/>
          <p:cNvSpPr/>
          <p:nvPr/>
        </p:nvSpPr>
        <p:spPr>
          <a:xfrm>
            <a:off x="1000349" y="810847"/>
            <a:ext cx="7013083" cy="26425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just">
              <a:tabLst>
                <a:tab pos="228600" algn="l"/>
                <a:tab pos="1485900" algn="l"/>
                <a:tab pos="1714500" algn="l"/>
                <a:tab pos="1879600" algn="l"/>
              </a:tabLst>
            </a:pPr>
            <a:r>
              <a:rPr sz="1200">
                <a:latin typeface="Arial"/>
                <a:ea typeface="Arial"/>
                <a:cs typeface="Arial"/>
                <a:sym typeface="Arial"/>
              </a:rPr>
              <a:t>In this type of mnemonic, the information to be remembered is connected to something already known</a:t>
            </a:r>
            <a:r>
              <a:rPr sz="1100">
                <a:latin typeface="Arial"/>
                <a:ea typeface="Arial"/>
                <a:cs typeface="Arial"/>
                <a:sym typeface="Arial"/>
              </a:rPr>
              <a:t>.</a:t>
            </a:r>
          </a:p>
        </p:txBody>
      </p:sp>
      <p:sp>
        <p:nvSpPr>
          <p:cNvPr id="197" name="Shape 197"/>
          <p:cNvSpPr/>
          <p:nvPr/>
        </p:nvSpPr>
        <p:spPr>
          <a:xfrm>
            <a:off x="304800" y="1219199"/>
            <a:ext cx="8458200" cy="41430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Examples include:</a:t>
            </a:r>
            <a:endParaRPr sz="2400"/>
          </a:p>
          <a:p>
            <a:pPr lvl="0"/>
            <a:r>
              <a:rPr sz="2400"/>
              <a:t> Remembering the direction of longitude and latitude is easier to do when you realize that lines on a globe that run North and South are long and that coincides with </a:t>
            </a:r>
            <a:r>
              <a:rPr b="1" sz="2400"/>
              <a:t>LONG</a:t>
            </a:r>
            <a:r>
              <a:rPr sz="2400"/>
              <a:t>itude. </a:t>
            </a:r>
            <a:endParaRPr sz="2400"/>
          </a:p>
          <a:p>
            <a:pPr lvl="0"/>
            <a:r>
              <a:rPr sz="2400"/>
              <a:t> Another Connection Mnemonic points out that there is an </a:t>
            </a:r>
            <a:r>
              <a:rPr b="1" sz="2400"/>
              <a:t>N</a:t>
            </a:r>
            <a:r>
              <a:rPr sz="2400"/>
              <a:t> in </a:t>
            </a:r>
            <a:r>
              <a:rPr b="1" sz="2400"/>
              <a:t>LO</a:t>
            </a:r>
            <a:r>
              <a:rPr b="1" sz="2400" u="sng"/>
              <a:t>N</a:t>
            </a:r>
            <a:r>
              <a:rPr b="1" sz="2400"/>
              <a:t>G</a:t>
            </a:r>
            <a:r>
              <a:rPr sz="2400"/>
              <a:t>itude and an </a:t>
            </a:r>
            <a:r>
              <a:rPr b="1" sz="2400"/>
              <a:t>N</a:t>
            </a:r>
            <a:r>
              <a:rPr sz="2400"/>
              <a:t> in</a:t>
            </a:r>
            <a:r>
              <a:rPr b="1" sz="2400"/>
              <a:t> </a:t>
            </a:r>
            <a:r>
              <a:rPr b="1" sz="2400" u="sng"/>
              <a:t>N</a:t>
            </a:r>
            <a:r>
              <a:rPr sz="2400"/>
              <a:t>orth.  Latitude lines must run east to west, then.  There is no</a:t>
            </a:r>
            <a:r>
              <a:rPr b="1" sz="2400"/>
              <a:t> N</a:t>
            </a:r>
            <a:r>
              <a:rPr sz="2400"/>
              <a:t> in latitude.</a:t>
            </a:r>
            <a:endParaRPr sz="2400"/>
          </a:p>
          <a:p>
            <a:pPr lvl="0"/>
            <a:r>
              <a:rPr sz="2400"/>
              <a:t>Another Connection Mnemonic is related to sound.  The 1st part of the word </a:t>
            </a:r>
            <a:r>
              <a:rPr b="1" sz="2400"/>
              <a:t>lat</a:t>
            </a:r>
            <a:r>
              <a:rPr sz="2400"/>
              <a:t>itude </a:t>
            </a:r>
            <a:r>
              <a:rPr b="1" sz="2400"/>
              <a:t>sounds like flat</a:t>
            </a:r>
            <a:r>
              <a:rPr sz="2400"/>
              <a:t> and </a:t>
            </a:r>
            <a:r>
              <a:rPr b="1" sz="2400"/>
              <a:t>flat runs horizontal or East and West</a:t>
            </a:r>
            <a:r>
              <a:rPr sz="2400"/>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97">
                                            <p:txEl>
                                              <p:pRg st="1" end="1"/>
                                            </p:txEl>
                                          </p:spTgt>
                                        </p:tgtEl>
                                        <p:attrNameLst>
                                          <p:attrName>style.visibility</p:attrName>
                                        </p:attrNameLst>
                                      </p:cBhvr>
                                      <p:to>
                                        <p:strVal val="visible"/>
                                      </p:to>
                                    </p:set>
                                    <p:anim calcmode="lin" valueType="num">
                                      <p:cBhvr>
                                        <p:cTn id="7" dur="500" fill="hold"/>
                                        <p:tgtEl>
                                          <p:spTgt spid="197">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197">
                                            <p:txEl>
                                              <p:pRg st="2" end="2"/>
                                            </p:txEl>
                                          </p:spTgt>
                                        </p:tgtEl>
                                        <p:attrNameLst>
                                          <p:attrName>style.visibility</p:attrName>
                                        </p:attrNameLst>
                                      </p:cBhvr>
                                      <p:to>
                                        <p:strVal val="visible"/>
                                      </p:to>
                                    </p:set>
                                    <p:anim calcmode="lin" valueType="num">
                                      <p:cBhvr>
                                        <p:cTn id="13" dur="500" fill="hold"/>
                                        <p:tgtEl>
                                          <p:spTgt spid="197">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1" fill="hold">
                                  <p:stCondLst>
                                    <p:cond delay="0"/>
                                  </p:stCondLst>
                                  <p:iterate type="el" backwards="0">
                                    <p:tmAbs val="0"/>
                                  </p:iterate>
                                  <p:childTnLst>
                                    <p:set>
                                      <p:cBhvr>
                                        <p:cTn id="18" fill="hold"/>
                                        <p:tgtEl>
                                          <p:spTgt spid="197">
                                            <p:txEl>
                                              <p:pRg st="3" end="3"/>
                                            </p:txEl>
                                          </p:spTgt>
                                        </p:tgtEl>
                                        <p:attrNameLst>
                                          <p:attrName>style.visibility</p:attrName>
                                        </p:attrNameLst>
                                      </p:cBhvr>
                                      <p:to>
                                        <p:strVal val="visible"/>
                                      </p:to>
                                    </p:set>
                                    <p:anim calcmode="lin" valueType="num">
                                      <p:cBhvr>
                                        <p:cTn id="19" dur="500" fill="hold"/>
                                        <p:tgtEl>
                                          <p:spTgt spid="197">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19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7"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nvSpPr>
        <p:spPr>
          <a:xfrm>
            <a:off x="304800" y="0"/>
            <a:ext cx="7315200" cy="838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40079">
              <a:defRPr sz="4620">
                <a:ln w="4667">
                  <a:solidFill/>
                </a:ln>
                <a:solidFill>
                  <a:srgbClr val="0000FF"/>
                </a:solidFill>
                <a:effectLst>
                  <a:outerShdw sx="100000" sy="100000" kx="0" ky="0" algn="b" rotWithShape="0" blurRad="8890" dist="25144" dir="2700000">
                    <a:srgbClr val="808080">
                      <a:alpha val="80000"/>
                    </a:srgbClr>
                  </a:outerShdw>
                </a:effectLst>
                <a:latin typeface="Arial Black"/>
                <a:ea typeface="Arial Black"/>
                <a:cs typeface="Arial Black"/>
                <a:sym typeface="Arial Black"/>
              </a:defRPr>
            </a:lvl1pPr>
          </a:lstStyle>
          <a:p>
            <a:pPr lvl="0">
              <a:defRPr sz="1800">
                <a:ln w="9525">
                  <a:noFill/>
                </a:ln>
                <a:solidFill>
                  <a:srgbClr val="000000"/>
                </a:solidFill>
                <a:effectLst/>
              </a:defRPr>
            </a:pPr>
            <a:r>
              <a:rPr sz="4620">
                <a:ln w="4667">
                  <a:solidFill/>
                </a:ln>
                <a:solidFill>
                  <a:srgbClr val="0000FF"/>
                </a:solidFill>
                <a:effectLst>
                  <a:outerShdw sx="100000" sy="100000" kx="0" ky="0" algn="b" rotWithShape="0" blurRad="8890" dist="25144" dir="2700000">
                    <a:srgbClr val="808080">
                      <a:alpha val="80000"/>
                    </a:srgbClr>
                  </a:outerShdw>
                </a:effectLst>
              </a:rPr>
              <a:t>9. Spelling Mnemonics</a:t>
            </a:r>
          </a:p>
        </p:txBody>
      </p:sp>
      <p:sp>
        <p:nvSpPr>
          <p:cNvPr id="200" name="Shape 200"/>
          <p:cNvSpPr/>
          <p:nvPr/>
        </p:nvSpPr>
        <p:spPr>
          <a:xfrm>
            <a:off x="457200" y="1066799"/>
            <a:ext cx="8382000" cy="7190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1.	</a:t>
            </a:r>
            <a:r>
              <a:rPr sz="2000"/>
              <a:t>Here is an example of a spelling mnemonic:  A princi</a:t>
            </a:r>
            <a:r>
              <a:rPr b="1" sz="2000" u="sng"/>
              <a:t>pal</a:t>
            </a:r>
            <a:r>
              <a:rPr sz="2000"/>
              <a:t> at a school is 	your </a:t>
            </a:r>
            <a:r>
              <a:rPr b="1" sz="2000" u="sng"/>
              <a:t>pal</a:t>
            </a:r>
            <a:r>
              <a:rPr sz="2000"/>
              <a:t>, and a princip</a:t>
            </a:r>
            <a:r>
              <a:rPr b="1" sz="2000" u="sng"/>
              <a:t>le</a:t>
            </a:r>
            <a:r>
              <a:rPr sz="2000"/>
              <a:t> you believe or follow is a  ru</a:t>
            </a:r>
            <a:r>
              <a:rPr b="1" sz="2000" u="sng"/>
              <a:t>le</a:t>
            </a:r>
            <a:r>
              <a:rPr sz="2000"/>
              <a:t>.  </a:t>
            </a:r>
          </a:p>
        </p:txBody>
      </p:sp>
      <p:sp>
        <p:nvSpPr>
          <p:cNvPr id="201" name="Shape 201"/>
          <p:cNvSpPr/>
          <p:nvPr/>
        </p:nvSpPr>
        <p:spPr>
          <a:xfrm>
            <a:off x="609600" y="1904999"/>
            <a:ext cx="8382000" cy="21041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 </a:t>
            </a:r>
          </a:p>
          <a:p>
            <a:pPr lvl="0"/>
            <a:r>
              <a:t>2.      Another commonly used </a:t>
            </a:r>
            <a:r>
              <a:rPr b="1"/>
              <a:t>Spelling Mnemonic</a:t>
            </a:r>
            <a:r>
              <a:t> is combined with an </a:t>
            </a:r>
            <a:r>
              <a:rPr b="1"/>
              <a:t>Ode/Rhyme    	Mnemonic</a:t>
            </a:r>
            <a:r>
              <a:t>.</a:t>
            </a:r>
          </a:p>
          <a:p>
            <a:pPr lvl="0"/>
            <a:r>
              <a:t> </a:t>
            </a:r>
          </a:p>
          <a:p>
            <a:pPr lvl="0" algn="ctr"/>
            <a:r>
              <a:rPr b="1"/>
              <a:t>I before </a:t>
            </a:r>
            <a:r>
              <a:rPr b="1" i="1"/>
              <a:t>e</a:t>
            </a:r>
            <a:r>
              <a:rPr b="1"/>
              <a:t> except after </a:t>
            </a:r>
            <a:r>
              <a:rPr b="1" i="1"/>
              <a:t>c</a:t>
            </a:r>
          </a:p>
          <a:p>
            <a:pPr lvl="0" algn="ctr"/>
            <a:r>
              <a:rPr b="1"/>
              <a:t>or when sounding like </a:t>
            </a:r>
            <a:r>
              <a:rPr b="1" i="1"/>
              <a:t>a</a:t>
            </a:r>
          </a:p>
          <a:p>
            <a:pPr lvl="0" algn="ctr"/>
            <a:r>
              <a:rPr b="1"/>
              <a:t>in </a:t>
            </a:r>
            <a:r>
              <a:rPr b="1" i="1"/>
              <a:t>neighbor</a:t>
            </a:r>
            <a:r>
              <a:rPr b="1"/>
              <a:t> and </a:t>
            </a:r>
            <a:r>
              <a:rPr b="1" i="1"/>
              <a:t>weigh</a:t>
            </a:r>
          </a:p>
        </p:txBody>
      </p:sp>
      <p:sp>
        <p:nvSpPr>
          <p:cNvPr id="202" name="Shape 202"/>
          <p:cNvSpPr/>
          <p:nvPr/>
        </p:nvSpPr>
        <p:spPr>
          <a:xfrm>
            <a:off x="304800" y="4328842"/>
            <a:ext cx="8839200" cy="4920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tabLst>
                <a:tab pos="228600" algn="l"/>
                <a:tab pos="1485900" algn="l"/>
                <a:tab pos="1714500" algn="l"/>
                <a:tab pos="1879600" algn="l"/>
              </a:tabLst>
            </a:pPr>
            <a:r>
              <a:rPr sz="1400">
                <a:latin typeface="Arial"/>
                <a:ea typeface="Arial"/>
                <a:cs typeface="Arial"/>
                <a:sym typeface="Arial"/>
              </a:rPr>
              <a:t>To spell Mississippi, many learners combine a </a:t>
            </a:r>
            <a:r>
              <a:rPr b="1" sz="1400">
                <a:latin typeface="Arial"/>
                <a:ea typeface="Arial"/>
                <a:cs typeface="Arial"/>
                <a:sym typeface="Arial"/>
              </a:rPr>
              <a:t>Rhythm Mmnemonic </a:t>
            </a:r>
            <a:r>
              <a:rPr sz="1400">
                <a:latin typeface="Arial"/>
                <a:ea typeface="Arial"/>
                <a:cs typeface="Arial"/>
                <a:sym typeface="Arial"/>
              </a:rPr>
              <a:t>with a</a:t>
            </a:r>
            <a:r>
              <a:rPr b="1" sz="1400">
                <a:latin typeface="Arial"/>
                <a:ea typeface="Arial"/>
                <a:cs typeface="Arial"/>
                <a:sym typeface="Arial"/>
              </a:rPr>
              <a:t> Spelling mnemonic</a:t>
            </a:r>
            <a:r>
              <a:rPr sz="1400">
                <a:latin typeface="Arial"/>
                <a:ea typeface="Arial"/>
                <a:cs typeface="Arial"/>
                <a:sym typeface="Arial"/>
              </a:rPr>
              <a:t>:  </a:t>
            </a:r>
            <a:r>
              <a:rPr b="1" sz="1400">
                <a:latin typeface="Arial"/>
                <a:ea typeface="Arial"/>
                <a:cs typeface="Arial"/>
                <a:sym typeface="Arial"/>
              </a:rPr>
              <a:t>M-iss-iss-ipp-i</a:t>
            </a:r>
            <a:r>
              <a:rPr sz="1100">
                <a:latin typeface="Arial"/>
                <a:ea typeface="Arial"/>
                <a:cs typeface="Arial"/>
                <a:sym typeface="Arial"/>
              </a:rPr>
              <a:t>.</a:t>
            </a:r>
          </a:p>
        </p:txBody>
      </p:sp>
      <p:sp>
        <p:nvSpPr>
          <p:cNvPr id="203" name="Shape 203"/>
          <p:cNvSpPr/>
          <p:nvPr/>
        </p:nvSpPr>
        <p:spPr>
          <a:xfrm>
            <a:off x="457200" y="5058979"/>
            <a:ext cx="8382000" cy="17993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Here are some more examples of spelling mnemonics:</a:t>
            </a:r>
          </a:p>
          <a:p>
            <a:pPr lvl="0"/>
            <a:r>
              <a:t> </a:t>
            </a:r>
          </a:p>
          <a:p>
            <a:pPr lvl="0"/>
            <a:r>
              <a:t> 	</a:t>
            </a:r>
            <a:r>
              <a:rPr b="1"/>
              <a:t>Geography</a:t>
            </a:r>
            <a:r>
              <a:t>: </a:t>
            </a:r>
            <a:r>
              <a:rPr b="1" u="sng"/>
              <a:t>G</a:t>
            </a:r>
            <a:r>
              <a:t>eorge </a:t>
            </a:r>
            <a:r>
              <a:rPr b="1" u="sng"/>
              <a:t>E</a:t>
            </a:r>
            <a:r>
              <a:t>dwards </a:t>
            </a:r>
            <a:r>
              <a:rPr b="1" u="sng"/>
              <a:t>O</a:t>
            </a:r>
            <a:r>
              <a:t>ld </a:t>
            </a:r>
            <a:r>
              <a:rPr b="1" u="sng"/>
              <a:t>G</a:t>
            </a:r>
            <a:r>
              <a:t>randma </a:t>
            </a:r>
            <a:r>
              <a:rPr b="1" u="sng"/>
              <a:t>R</a:t>
            </a:r>
            <a:r>
              <a:t>ode </a:t>
            </a:r>
            <a:r>
              <a:rPr b="1" u="sng"/>
              <a:t>A</a:t>
            </a:r>
            <a:r>
              <a:t> </a:t>
            </a:r>
            <a:r>
              <a:rPr b="1" u="sng"/>
              <a:t>P</a:t>
            </a:r>
            <a:r>
              <a:t>ig </a:t>
            </a:r>
            <a:r>
              <a:rPr b="1" u="sng"/>
              <a:t>H</a:t>
            </a:r>
            <a:r>
              <a:t>ome </a:t>
            </a:r>
            <a:r>
              <a:rPr b="1" u="sng"/>
              <a:t>Y</a:t>
            </a:r>
            <a:r>
              <a:t>esterday. </a:t>
            </a:r>
          </a:p>
          <a:p>
            <a:pPr lvl="0"/>
            <a:r>
              <a:t> </a:t>
            </a:r>
          </a:p>
          <a:p>
            <a:pPr lvl="0"/>
            <a:r>
              <a:t>	</a:t>
            </a:r>
            <a:r>
              <a:rPr b="1"/>
              <a:t>Arithmetic</a:t>
            </a:r>
            <a:r>
              <a:t>: </a:t>
            </a:r>
            <a:r>
              <a:rPr b="1" u="sng"/>
              <a:t>A</a:t>
            </a:r>
            <a:r>
              <a:rPr b="1"/>
              <a:t> </a:t>
            </a:r>
            <a:r>
              <a:rPr b="1" u="sng"/>
              <a:t>R</a:t>
            </a:r>
            <a:r>
              <a:t>at </a:t>
            </a:r>
            <a:r>
              <a:rPr b="1" u="sng"/>
              <a:t>I</a:t>
            </a:r>
            <a:r>
              <a:t>n </a:t>
            </a:r>
            <a:r>
              <a:rPr b="1" u="sng"/>
              <a:t>T</a:t>
            </a:r>
            <a:r>
              <a:t>he </a:t>
            </a:r>
            <a:r>
              <a:rPr b="1" u="sng"/>
              <a:t>H</a:t>
            </a:r>
            <a:r>
              <a:t>ouse </a:t>
            </a:r>
            <a:r>
              <a:rPr b="1" u="sng"/>
              <a:t>M</a:t>
            </a:r>
            <a:r>
              <a:t>ay </a:t>
            </a:r>
            <a:r>
              <a:rPr b="1" u="sng"/>
              <a:t>E</a:t>
            </a:r>
            <a:r>
              <a:t>at </a:t>
            </a:r>
            <a:r>
              <a:rPr b="1" u="sng"/>
              <a:t>T</a:t>
            </a:r>
            <a:r>
              <a:t>he </a:t>
            </a:r>
            <a:r>
              <a:rPr b="1" u="sng"/>
              <a:t>I</a:t>
            </a:r>
            <a:r>
              <a:t>ce </a:t>
            </a:r>
            <a:r>
              <a:rPr b="1" u="sng"/>
              <a:t>C</a:t>
            </a:r>
            <a:r>
              <a:t>ream.</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05" name="Table 205"/>
          <p:cNvGraphicFramePr/>
          <p:nvPr/>
        </p:nvGraphicFramePr>
        <p:xfrm>
          <a:off x="930670" y="1371600"/>
          <a:ext cx="7086601" cy="960120"/>
        </p:xfrm>
        <a:graphic xmlns:a="http://schemas.openxmlformats.org/drawingml/2006/main">
          <a:graphicData uri="http://schemas.openxmlformats.org/drawingml/2006/table">
            <a:tbl>
              <a:tblPr firstCol="1" firstRow="0" lastCol="0" lastRow="0" bandCol="0" bandRow="1" rtl="0">
                <a:tableStyleId>{4C3C2611-4C71-4FC5-86AE-919BDF0F9419}</a:tableStyleId>
              </a:tblPr>
              <a:tblGrid>
                <a:gridCol w="2098370"/>
                <a:gridCol w="4988230"/>
              </a:tblGrid>
              <a:tr h="960120">
                <a:tc>
                  <a:txBody>
                    <a:bodyPr/>
                    <a:lstStyle/>
                    <a:p>
                      <a:pPr lvl="0">
                        <a:defRPr b="0" i="0" sz="1800">
                          <a:solidFill>
                            <a:srgbClr val="000000"/>
                          </a:solidFill>
                        </a:defRPr>
                      </a:pPr>
                      <a:r>
                        <a:rPr b="1" sz="600">
                          <a:solidFill>
                            <a:srgbClr val="FFFFFF"/>
                          </a:solidFill>
                          <a:latin typeface="Arial"/>
                          <a:ea typeface="Arial"/>
                          <a:cs typeface="Arial"/>
                          <a:sym typeface="Arial"/>
                        </a:rPr>
                        <a:t/>
                      </a:r>
                    </a:p>
                  </a:txBody>
                  <a:tcPr marL="0" marR="0" marT="0" marB="0" anchor="ctr" anchorCtr="0" horzOverflow="overflow">
                    <a:lnT w="38100">
                      <a:solidFill>
                        <a:srgbClr val="FFFFFF"/>
                      </a:solidFill>
                    </a:lnT>
                    <a:lnB w="38100">
                      <a:solidFill>
                        <a:srgbClr val="FFFFFF"/>
                      </a:solidFill>
                    </a:lnB>
                  </a:tcPr>
                </a:tc>
                <a:tc>
                  <a:txBody>
                    <a:bodyPr/>
                    <a:lstStyle/>
                    <a:p>
                      <a:pPr lvl="0">
                        <a:defRPr b="0" i="0" sz="1800"/>
                      </a:pPr>
                      <a:r>
                        <a:rPr b="1" sz="200">
                          <a:solidFill>
                            <a:srgbClr val="FFFFFF"/>
                          </a:solidFill>
                        </a:rPr>
                        <a:t> </a:t>
                      </a:r>
                      <a:endParaRPr b="1" sz="1000">
                        <a:solidFill>
                          <a:srgbClr val="FFFFFF"/>
                        </a:solidFill>
                      </a:endParaRPr>
                    </a:p>
                    <a:p>
                      <a:pPr lvl="0">
                        <a:defRPr b="0" i="0" sz="1800"/>
                      </a:pPr>
                      <a:r>
                        <a:rPr b="1" sz="1000">
                          <a:solidFill>
                            <a:srgbClr val="FFFFFF"/>
                          </a:solidFill>
                        </a:rPr>
                        <a:t> </a:t>
                      </a:r>
                      <a:endParaRPr b="1" sz="700">
                        <a:solidFill>
                          <a:srgbClr val="FFFFFF"/>
                        </a:solidFill>
                      </a:endParaRPr>
                    </a:p>
                    <a:p>
                      <a:pPr lvl="0">
                        <a:defRPr b="0" i="0" sz="1800"/>
                      </a:pPr>
                      <a:r>
                        <a:rPr b="1" sz="1000">
                          <a:solidFill>
                            <a:srgbClr val="FFFFFF"/>
                          </a:solidFill>
                        </a:rPr>
                        <a:t> </a:t>
                      </a:r>
                      <a:endParaRPr b="1" sz="700">
                        <a:solidFill>
                          <a:srgbClr val="FFFFFF"/>
                        </a:solidFill>
                      </a:endParaRPr>
                    </a:p>
                    <a:p>
                      <a:pPr lvl="0">
                        <a:defRPr b="0" i="0" sz="1800"/>
                      </a:pPr>
                      <a:r>
                        <a:rPr b="1" sz="1000">
                          <a:solidFill>
                            <a:srgbClr val="FFFFFF"/>
                          </a:solidFill>
                        </a:rPr>
                        <a:t>Student Academic Resource Center</a:t>
                      </a:r>
                    </a:p>
                  </a:txBody>
                  <a:tcPr marL="0" marR="0" marT="0" marB="0" anchor="ctr" anchorCtr="0" horzOverflow="overflow">
                    <a:lnT w="38100">
                      <a:solidFill>
                        <a:srgbClr val="FFFFFF"/>
                      </a:solidFill>
                    </a:lnT>
                    <a:lnB w="38100">
                      <a:solidFill>
                        <a:srgbClr val="FFFFFF"/>
                      </a:solidFill>
                    </a:lnB>
                    <a:solidFill>
                      <a:srgbClr val="797B7E"/>
                    </a:solidFill>
                  </a:tcPr>
                </a:tc>
              </a:tr>
            </a:tbl>
          </a:graphicData>
        </a:graphic>
      </p:graphicFrame>
      <p:pic>
        <p:nvPicPr>
          <p:cNvPr id="206" name="image8.png" descr="wordmark1"/>
          <p:cNvPicPr/>
          <p:nvPr/>
        </p:nvPicPr>
        <p:blipFill>
          <a:blip r:embed="rId2">
            <a:extLst/>
          </a:blip>
          <a:stretch>
            <a:fillRect/>
          </a:stretch>
        </p:blipFill>
        <p:spPr>
          <a:xfrm>
            <a:off x="838200" y="1371600"/>
            <a:ext cx="2209800" cy="962025"/>
          </a:xfrm>
          <a:prstGeom prst="rect">
            <a:avLst/>
          </a:prstGeom>
          <a:ln w="12700">
            <a:miter lim="400000"/>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image9.jpg" descr="D00D672D9E5C43EEA5EC2350A5E6A47E@JanetPC"/>
          <p:cNvPicPr/>
          <p:nvPr/>
        </p:nvPicPr>
        <p:blipFill>
          <a:blip r:embed="rId2">
            <a:extLst/>
          </a:blip>
          <a:stretch>
            <a:fillRect/>
          </a:stretch>
        </p:blipFill>
        <p:spPr>
          <a:xfrm>
            <a:off x="0" y="0"/>
            <a:ext cx="9158289" cy="6858000"/>
          </a:xfrm>
          <a:prstGeom prst="rect">
            <a:avLst/>
          </a:prstGeom>
          <a:ln w="12700">
            <a:miter lim="400000"/>
          </a:ln>
        </p:spPr>
      </p:pic>
      <p:sp>
        <p:nvSpPr>
          <p:cNvPr id="209" name="Shape 209"/>
          <p:cNvSpPr/>
          <p:nvPr/>
        </p:nvSpPr>
        <p:spPr>
          <a:xfrm>
            <a:off x="304799" y="609600"/>
            <a:ext cx="5789441" cy="13936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a:solidFill>
                  <a:srgbClr val="F2F2F2"/>
                </a:solidFill>
              </a:defRPr>
            </a:lvl1pPr>
          </a:lstStyle>
          <a:p>
            <a:pPr lvl="0">
              <a:defRPr sz="1800">
                <a:solidFill>
                  <a:srgbClr val="000000"/>
                </a:solidFill>
              </a:defRPr>
            </a:pPr>
            <a:r>
              <a:rPr sz="8800">
                <a:solidFill>
                  <a:srgbClr val="F2F2F2"/>
                </a:solidFill>
              </a:rPr>
              <a:t>That’s All!</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nvSpPr>
        <p:spPr>
          <a:xfrm>
            <a:off x="418289" y="891224"/>
            <a:ext cx="5562601" cy="9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p>
          <a:p>
            <a:pPr lvl="0"/>
          </a:p>
          <a:p>
            <a:pPr lvl="0"/>
            <a:r>
              <a:rPr>
                <a:hlinkClick r:id="rId2" invalidUrl="" action="" tgtFrame="" tooltip="" history="1" highlightClick="0" endSnd="0"/>
              </a:rPr>
              <a:t>https://www.youtube.com/watch?v=1eTtzH_4gP8</a:t>
            </a:r>
          </a:p>
        </p:txBody>
      </p:sp>
      <p:pic>
        <p:nvPicPr>
          <p:cNvPr id="67" name="image3.jpg" descr="Brain Image Gallery"/>
          <p:cNvPicPr/>
          <p:nvPr/>
        </p:nvPicPr>
        <p:blipFill>
          <a:blip r:embed="rId3">
            <a:extLst/>
          </a:blip>
          <a:stretch>
            <a:fillRect/>
          </a:stretch>
        </p:blipFill>
        <p:spPr>
          <a:xfrm>
            <a:off x="5486400" y="228600"/>
            <a:ext cx="3276600" cy="4724400"/>
          </a:xfrm>
          <a:prstGeom prst="rect">
            <a:avLst/>
          </a:prstGeom>
          <a:ln w="12700">
            <a:miter lim="400000"/>
          </a:ln>
        </p:spPr>
      </p:pic>
      <p:sp>
        <p:nvSpPr>
          <p:cNvPr id="68" name="Shape 68"/>
          <p:cNvSpPr/>
          <p:nvPr/>
        </p:nvSpPr>
        <p:spPr>
          <a:xfrm>
            <a:off x="418288" y="2666999"/>
            <a:ext cx="4666317" cy="150510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600"/>
            </a:lvl1pPr>
          </a:lstStyle>
          <a:p>
            <a:pPr lvl="0">
              <a:defRPr sz="1800"/>
            </a:pPr>
            <a:r>
              <a:rPr sz="9600"/>
              <a:t>Memory</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body" idx="1"/>
          </p:nvPr>
        </p:nvSpPr>
        <p:spPr>
          <a:xfrm>
            <a:off x="304800" y="0"/>
            <a:ext cx="8001000" cy="5181600"/>
          </a:xfrm>
          <a:prstGeom prst="rect">
            <a:avLst/>
          </a:prstGeom>
        </p:spPr>
        <p:txBody>
          <a:bodyPr/>
          <a:lstStyle/>
          <a:p>
            <a:pPr lvl="0" marL="305180" indent="-305180" defTabSz="813816">
              <a:spcBef>
                <a:spcPts val="700"/>
              </a:spcBef>
              <a:defRPr b="0" sz="1800"/>
            </a:pPr>
            <a:r>
              <a:rPr b="1" sz="3204"/>
              <a:t>Dog     six    nut   in     clam   pencil   did</a:t>
            </a:r>
            <a:endParaRPr b="1" sz="3204"/>
          </a:p>
          <a:p>
            <a:pPr lvl="0" marL="305180" indent="-305180" defTabSz="813816">
              <a:spcBef>
                <a:spcPts val="700"/>
              </a:spcBef>
              <a:defRPr b="0" sz="1800"/>
            </a:pPr>
            <a:r>
              <a:rPr b="1" sz="3204"/>
              <a:t>Tent     on    carrot     donut   oak    pretty</a:t>
            </a:r>
            <a:endParaRPr b="1" sz="3204"/>
          </a:p>
          <a:p>
            <a:pPr lvl="0" marL="305180" indent="-305180" defTabSz="813816">
              <a:spcBef>
                <a:spcPts val="700"/>
              </a:spcBef>
              <a:defRPr b="0" sz="1800"/>
            </a:pPr>
            <a:r>
              <a:rPr b="1" sz="3204"/>
              <a:t>Bug     walnut   bush  shirt    brown  two</a:t>
            </a:r>
            <a:endParaRPr b="1" sz="3204"/>
          </a:p>
          <a:p>
            <a:pPr lvl="0" marL="305180" indent="-305180" defTabSz="813816">
              <a:spcBef>
                <a:spcPts val="700"/>
              </a:spcBef>
              <a:defRPr b="0" sz="1800"/>
            </a:pPr>
            <a:r>
              <a:rPr b="1" sz="3204"/>
              <a:t>Wolf     piano    hip    celery   chop   help</a:t>
            </a:r>
            <a:endParaRPr b="1" sz="3204"/>
          </a:p>
          <a:p>
            <a:pPr lvl="0" marL="305180" indent="-305180" defTabSz="813816">
              <a:spcBef>
                <a:spcPts val="700"/>
              </a:spcBef>
              <a:defRPr b="0" sz="1800"/>
            </a:pPr>
            <a:r>
              <a:rPr b="1" sz="3204"/>
              <a:t>Jump    fit      time   truck    cello   swim</a:t>
            </a:r>
            <a:endParaRPr b="1" sz="3204"/>
          </a:p>
          <a:p>
            <a:pPr lvl="0" marL="305180" indent="-305180" defTabSz="813816">
              <a:spcBef>
                <a:spcPts val="700"/>
              </a:spcBef>
              <a:defRPr b="0" sz="1800"/>
            </a:pPr>
            <a:r>
              <a:rPr b="1" sz="3204"/>
              <a:t>Fig      banana  flip  nine  telephone  dirt</a:t>
            </a:r>
            <a:endParaRPr b="1" sz="3204"/>
          </a:p>
          <a:p>
            <a:pPr lvl="0" marL="305180" indent="-305180" defTabSz="813816">
              <a:spcBef>
                <a:spcPts val="700"/>
              </a:spcBef>
              <a:defRPr b="0" sz="1800"/>
            </a:pPr>
            <a:r>
              <a:rPr b="1" sz="3204"/>
              <a:t>Pug     car    pond    sing   yam   trailer</a:t>
            </a:r>
            <a:endParaRPr b="1" sz="3204"/>
          </a:p>
          <a:p>
            <a:pPr lvl="0" marL="305180" indent="-305180" defTabSz="813816">
              <a:spcBef>
                <a:spcPts val="700"/>
              </a:spcBef>
              <a:defRPr b="0" sz="1800"/>
            </a:pPr>
            <a:r>
              <a:rPr b="1" sz="3204"/>
              <a:t>House  clock   big  sleeve   torn   hug</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nvSpPr>
        <p:spPr>
          <a:xfrm>
            <a:off x="381000" y="269054"/>
            <a:ext cx="8382000" cy="42376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400">
                <a:latin typeface="inherit"/>
                <a:ea typeface="inherit"/>
                <a:cs typeface="inherit"/>
                <a:sym typeface="inherit"/>
                <a:hlinkClick r:id="rId2" invalidUrl="" action="" tgtFrame="" tooltip="" history="1" highlightClick="0" endSnd="0"/>
              </a:rPr>
              <a:t>Clustering</a:t>
            </a:r>
            <a:r>
              <a:rPr sz="2400">
                <a:latin typeface="inherit"/>
                <a:ea typeface="inherit"/>
                <a:cs typeface="inherit"/>
                <a:sym typeface="inherit"/>
              </a:rPr>
              <a:t> is used to organize related information into groups. Information that is categorized becomes easier to remember and recall. For example, consider the following group of words:</a:t>
            </a:r>
            <a:endParaRPr sz="2400">
              <a:latin typeface="inherit"/>
              <a:ea typeface="inherit"/>
              <a:cs typeface="inherit"/>
              <a:sym typeface="inherit"/>
            </a:endParaRPr>
          </a:p>
          <a:p>
            <a:pPr lvl="0"/>
            <a:endParaRPr sz="2400">
              <a:latin typeface="Arial"/>
              <a:ea typeface="Arial"/>
              <a:cs typeface="Arial"/>
              <a:sym typeface="Arial"/>
            </a:endParaRPr>
          </a:p>
          <a:p>
            <a:pPr lvl="0"/>
            <a:r>
              <a:rPr sz="3200">
                <a:latin typeface="Arial"/>
                <a:ea typeface="Arial"/>
                <a:cs typeface="Arial"/>
                <a:sym typeface="Arial"/>
              </a:rPr>
              <a:t>Desk, apple, bookshelf, red, plum, table, green, pineapple, purple, chair, peach, yellow</a:t>
            </a:r>
            <a:endParaRPr sz="3200">
              <a:latin typeface="Arial"/>
              <a:ea typeface="Arial"/>
              <a:cs typeface="Arial"/>
              <a:sym typeface="Arial"/>
            </a:endParaRPr>
          </a:p>
          <a:p>
            <a:pPr lvl="0"/>
            <a:endParaRPr sz="2800">
              <a:latin typeface="inherit"/>
              <a:ea typeface="inherit"/>
              <a:cs typeface="inherit"/>
              <a:sym typeface="inherit"/>
            </a:endParaRPr>
          </a:p>
          <a:p>
            <a:pPr lvl="0"/>
            <a:r>
              <a:rPr sz="1600">
                <a:latin typeface="inherit"/>
                <a:ea typeface="inherit"/>
                <a:cs typeface="inherit"/>
                <a:sym typeface="inherit"/>
              </a:rPr>
              <a:t>Spend a few seconds reading them, then look away and try to recall and list these words. How did you group the words when you listed them? Most people will list using three different categories: color, furniture and fruit. </a:t>
            </a:r>
            <a:endParaRPr sz="1600">
              <a:latin typeface="Arial"/>
              <a:ea typeface="Arial"/>
              <a:cs typeface="Arial"/>
              <a:sym typeface="Arial"/>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72">
                                            <p:bg/>
                                          </p:spTgt>
                                        </p:tgtEl>
                                        <p:attrNameLst>
                                          <p:attrName>style.visibility</p:attrName>
                                        </p:attrNameLst>
                                      </p:cBhvr>
                                      <p:to>
                                        <p:strVal val="visible"/>
                                      </p:to>
                                    </p:set>
                                    <p:anim calcmode="lin" valueType="num">
                                      <p:cBhvr>
                                        <p:cTn id="7" dur="500" fill="hold"/>
                                        <p:tgtEl>
                                          <p:spTgt spid="72">
                                            <p:bg/>
                                          </p:spTgt>
                                        </p:tgtEl>
                                        <p:attrNameLst>
                                          <p:attrName>ppt_x</p:attrName>
                                        </p:attrNameLst>
                                      </p:cBhvr>
                                      <p:tavLst>
                                        <p:tav tm="0">
                                          <p:val>
                                            <p:strVal val="#ppt_x"/>
                                          </p:val>
                                        </p:tav>
                                        <p:tav tm="100000">
                                          <p:val>
                                            <p:strVal val="#ppt_x"/>
                                          </p:val>
                                        </p:tav>
                                      </p:tavLst>
                                    </p:anim>
                                    <p:anim calcmode="lin" valueType="num">
                                      <p:cBhvr>
                                        <p:cTn id="8" dur="500" fill="hold"/>
                                        <p:tgtEl>
                                          <p:spTgt spid="72">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72">
                                            <p:txEl>
                                              <p:pRg st="0" end="0"/>
                                            </p:txEl>
                                          </p:spTgt>
                                        </p:tgtEl>
                                        <p:attrNameLst>
                                          <p:attrName>style.visibility</p:attrName>
                                        </p:attrNameLst>
                                      </p:cBhvr>
                                      <p:to>
                                        <p:strVal val="visible"/>
                                      </p:to>
                                    </p:set>
                                    <p:anim calcmode="lin" valueType="num">
                                      <p:cBhvr>
                                        <p:cTn id="11"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nodeType="afterEffect" presetClass="entr" presetSubtype="4" presetID="2" grpId="1" fill="hold">
                                  <p:stCondLst>
                                    <p:cond delay="0"/>
                                  </p:stCondLst>
                                  <p:iterate type="el" backwards="0">
                                    <p:tmAbs val="0"/>
                                  </p:iterate>
                                  <p:childTnLst>
                                    <p:set>
                                      <p:cBhvr>
                                        <p:cTn id="15" fill="hold"/>
                                        <p:tgtEl>
                                          <p:spTgt spid="72">
                                            <p:txEl>
                                              <p:pRg st="1" end="1"/>
                                            </p:txEl>
                                          </p:spTgt>
                                        </p:tgtEl>
                                        <p:attrNameLst>
                                          <p:attrName>style.visibility</p:attrName>
                                        </p:attrNameLst>
                                      </p:cBhvr>
                                      <p:to>
                                        <p:strVal val="visible"/>
                                      </p:to>
                                    </p:set>
                                    <p:anim calcmode="lin" valueType="num">
                                      <p:cBhvr>
                                        <p:cTn id="16" dur="500" fill="hold"/>
                                        <p:tgtEl>
                                          <p:spTgt spid="72">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4" presetID="2" grpId="1" fill="hold">
                                  <p:stCondLst>
                                    <p:cond delay="0"/>
                                  </p:stCondLst>
                                  <p:iterate type="el" backwards="0">
                                    <p:tmAbs val="0"/>
                                  </p:iterate>
                                  <p:childTnLst>
                                    <p:set>
                                      <p:cBhvr>
                                        <p:cTn id="21" fill="hold"/>
                                        <p:tgtEl>
                                          <p:spTgt spid="72">
                                            <p:txEl>
                                              <p:pRg st="2" end="2"/>
                                            </p:txEl>
                                          </p:spTgt>
                                        </p:tgtEl>
                                        <p:attrNameLst>
                                          <p:attrName>style.visibility</p:attrName>
                                        </p:attrNameLst>
                                      </p:cBhvr>
                                      <p:to>
                                        <p:strVal val="visible"/>
                                      </p:to>
                                    </p:set>
                                    <p:anim calcmode="lin" valueType="num">
                                      <p:cBhvr>
                                        <p:cTn id="22" dur="500" fill="hold"/>
                                        <p:tgtEl>
                                          <p:spTgt spid="7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nodeType="afterEffect" presetClass="entr" presetSubtype="4" presetID="2" grpId="1" fill="hold">
                                  <p:stCondLst>
                                    <p:cond delay="0"/>
                                  </p:stCondLst>
                                  <p:iterate type="el" backwards="0">
                                    <p:tmAbs val="0"/>
                                  </p:iterate>
                                  <p:childTnLst>
                                    <p:set>
                                      <p:cBhvr>
                                        <p:cTn id="26" fill="hold"/>
                                        <p:tgtEl>
                                          <p:spTgt spid="72">
                                            <p:txEl>
                                              <p:pRg st="3" end="3"/>
                                            </p:txEl>
                                          </p:spTgt>
                                        </p:tgtEl>
                                        <p:attrNameLst>
                                          <p:attrName>style.visibility</p:attrName>
                                        </p:attrNameLst>
                                      </p:cBhvr>
                                      <p:to>
                                        <p:strVal val="visible"/>
                                      </p:to>
                                    </p:set>
                                    <p:anim calcmode="lin" valueType="num">
                                      <p:cBhvr>
                                        <p:cTn id="27" dur="500" fill="hold"/>
                                        <p:tgtEl>
                                          <p:spTgt spid="7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4" presetID="2" grpId="1" fill="hold">
                                  <p:stCondLst>
                                    <p:cond delay="0"/>
                                  </p:stCondLst>
                                  <p:iterate type="el" backwards="0">
                                    <p:tmAbs val="0"/>
                                  </p:iterate>
                                  <p:childTnLst>
                                    <p:set>
                                      <p:cBhvr>
                                        <p:cTn id="32" fill="hold"/>
                                        <p:tgtEl>
                                          <p:spTgt spid="72">
                                            <p:txEl>
                                              <p:pRg st="4" end="4"/>
                                            </p:txEl>
                                          </p:spTgt>
                                        </p:tgtEl>
                                        <p:attrNameLst>
                                          <p:attrName>style.visibility</p:attrName>
                                        </p:attrNameLst>
                                      </p:cBhvr>
                                      <p:to>
                                        <p:strVal val="visible"/>
                                      </p:to>
                                    </p:set>
                                    <p:anim calcmode="lin" valueType="num">
                                      <p:cBhvr>
                                        <p:cTn id="33" dur="500" fill="hold"/>
                                        <p:tgtEl>
                                          <p:spTgt spid="72">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7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4" presetID="2" grpId="1" fill="hold">
                                  <p:stCondLst>
                                    <p:cond delay="0"/>
                                  </p:stCondLst>
                                  <p:iterate type="el" backwards="0">
                                    <p:tmAbs val="0"/>
                                  </p:iterate>
                                  <p:childTnLst>
                                    <p:set>
                                      <p:cBhvr>
                                        <p:cTn id="38" fill="hold"/>
                                        <p:tgtEl>
                                          <p:spTgt spid="72">
                                            <p:txEl>
                                              <p:pRg st="5" end="5"/>
                                            </p:txEl>
                                          </p:spTgt>
                                        </p:tgtEl>
                                        <p:attrNameLst>
                                          <p:attrName>style.visibility</p:attrName>
                                        </p:attrNameLst>
                                      </p:cBhvr>
                                      <p:to>
                                        <p:strVal val="visible"/>
                                      </p:to>
                                    </p:set>
                                    <p:anim calcmode="lin" valueType="num">
                                      <p:cBhvr>
                                        <p:cTn id="39" dur="500" fill="hold"/>
                                        <p:tgtEl>
                                          <p:spTgt spid="72">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7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nvSpPr>
        <p:spPr>
          <a:xfrm>
            <a:off x="381000" y="269054"/>
            <a:ext cx="8382000" cy="42376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400">
                <a:latin typeface="inherit"/>
                <a:ea typeface="inherit"/>
                <a:cs typeface="inherit"/>
                <a:sym typeface="inherit"/>
                <a:hlinkClick r:id="rId2" invalidUrl="" action="" tgtFrame="" tooltip="" history="1" highlightClick="0" endSnd="0"/>
              </a:rPr>
              <a:t>Clustering</a:t>
            </a:r>
            <a:r>
              <a:rPr sz="2400">
                <a:latin typeface="inherit"/>
                <a:ea typeface="inherit"/>
                <a:cs typeface="inherit"/>
                <a:sym typeface="inherit"/>
              </a:rPr>
              <a:t> is used to organize related information into groups. Information that is categorized becomes easier to remember and recall. For example, consider the following group of words:</a:t>
            </a:r>
            <a:endParaRPr sz="2400">
              <a:latin typeface="inherit"/>
              <a:ea typeface="inherit"/>
              <a:cs typeface="inherit"/>
              <a:sym typeface="inherit"/>
            </a:endParaRPr>
          </a:p>
          <a:p>
            <a:pPr lvl="0"/>
            <a:endParaRPr sz="2400">
              <a:latin typeface="Arial"/>
              <a:ea typeface="Arial"/>
              <a:cs typeface="Arial"/>
              <a:sym typeface="Arial"/>
            </a:endParaRPr>
          </a:p>
          <a:p>
            <a:pPr lvl="0"/>
            <a:r>
              <a:rPr sz="3200">
                <a:solidFill>
                  <a:srgbClr val="FF0000"/>
                </a:solidFill>
                <a:latin typeface="Arial"/>
                <a:ea typeface="Arial"/>
                <a:cs typeface="Arial"/>
                <a:sym typeface="Arial"/>
              </a:rPr>
              <a:t>Desk</a:t>
            </a:r>
            <a:r>
              <a:rPr sz="3200">
                <a:latin typeface="Arial"/>
                <a:ea typeface="Arial"/>
                <a:cs typeface="Arial"/>
                <a:sym typeface="Arial"/>
              </a:rPr>
              <a:t>, </a:t>
            </a:r>
            <a:r>
              <a:rPr sz="3200">
                <a:solidFill>
                  <a:srgbClr val="002060"/>
                </a:solidFill>
                <a:latin typeface="Arial"/>
                <a:ea typeface="Arial"/>
                <a:cs typeface="Arial"/>
                <a:sym typeface="Arial"/>
              </a:rPr>
              <a:t>apple</a:t>
            </a:r>
            <a:r>
              <a:rPr sz="3200">
                <a:latin typeface="Arial"/>
                <a:ea typeface="Arial"/>
                <a:cs typeface="Arial"/>
                <a:sym typeface="Arial"/>
              </a:rPr>
              <a:t>, </a:t>
            </a:r>
            <a:r>
              <a:rPr sz="3200">
                <a:solidFill>
                  <a:srgbClr val="FF0000"/>
                </a:solidFill>
                <a:latin typeface="Arial"/>
                <a:ea typeface="Arial"/>
                <a:cs typeface="Arial"/>
                <a:sym typeface="Arial"/>
              </a:rPr>
              <a:t>bookshelf</a:t>
            </a:r>
            <a:r>
              <a:rPr sz="3200">
                <a:latin typeface="Arial"/>
                <a:ea typeface="Arial"/>
                <a:cs typeface="Arial"/>
                <a:sym typeface="Arial"/>
              </a:rPr>
              <a:t>, red, </a:t>
            </a:r>
            <a:r>
              <a:rPr sz="3200">
                <a:solidFill>
                  <a:srgbClr val="002060"/>
                </a:solidFill>
                <a:latin typeface="Arial"/>
                <a:ea typeface="Arial"/>
                <a:cs typeface="Arial"/>
                <a:sym typeface="Arial"/>
              </a:rPr>
              <a:t>plum</a:t>
            </a:r>
            <a:r>
              <a:rPr sz="3200">
                <a:latin typeface="Arial"/>
                <a:ea typeface="Arial"/>
                <a:cs typeface="Arial"/>
                <a:sym typeface="Arial"/>
              </a:rPr>
              <a:t>, </a:t>
            </a:r>
            <a:r>
              <a:rPr sz="3200">
                <a:solidFill>
                  <a:srgbClr val="FF0000"/>
                </a:solidFill>
                <a:latin typeface="Arial"/>
                <a:ea typeface="Arial"/>
                <a:cs typeface="Arial"/>
                <a:sym typeface="Arial"/>
              </a:rPr>
              <a:t>table</a:t>
            </a:r>
            <a:r>
              <a:rPr sz="3200">
                <a:latin typeface="Arial"/>
                <a:ea typeface="Arial"/>
                <a:cs typeface="Arial"/>
                <a:sym typeface="Arial"/>
              </a:rPr>
              <a:t>, green, </a:t>
            </a:r>
            <a:r>
              <a:rPr sz="3200">
                <a:solidFill>
                  <a:srgbClr val="002060"/>
                </a:solidFill>
                <a:latin typeface="Arial"/>
                <a:ea typeface="Arial"/>
                <a:cs typeface="Arial"/>
                <a:sym typeface="Arial"/>
              </a:rPr>
              <a:t>pineapple</a:t>
            </a:r>
            <a:r>
              <a:rPr sz="3200">
                <a:latin typeface="Arial"/>
                <a:ea typeface="Arial"/>
                <a:cs typeface="Arial"/>
                <a:sym typeface="Arial"/>
              </a:rPr>
              <a:t>, purple, </a:t>
            </a:r>
            <a:r>
              <a:rPr sz="3200">
                <a:solidFill>
                  <a:srgbClr val="FF0000"/>
                </a:solidFill>
                <a:latin typeface="Arial"/>
                <a:ea typeface="Arial"/>
                <a:cs typeface="Arial"/>
                <a:sym typeface="Arial"/>
              </a:rPr>
              <a:t>chair</a:t>
            </a:r>
            <a:r>
              <a:rPr sz="3200">
                <a:latin typeface="Arial"/>
                <a:ea typeface="Arial"/>
                <a:cs typeface="Arial"/>
                <a:sym typeface="Arial"/>
              </a:rPr>
              <a:t>, </a:t>
            </a:r>
            <a:r>
              <a:rPr sz="3200">
                <a:solidFill>
                  <a:srgbClr val="002060"/>
                </a:solidFill>
                <a:latin typeface="Arial"/>
                <a:ea typeface="Arial"/>
                <a:cs typeface="Arial"/>
                <a:sym typeface="Arial"/>
              </a:rPr>
              <a:t>peach</a:t>
            </a:r>
            <a:r>
              <a:rPr sz="3200">
                <a:latin typeface="Arial"/>
                <a:ea typeface="Arial"/>
                <a:cs typeface="Arial"/>
                <a:sym typeface="Arial"/>
              </a:rPr>
              <a:t>, yellow</a:t>
            </a:r>
            <a:endParaRPr sz="3200">
              <a:latin typeface="Arial"/>
              <a:ea typeface="Arial"/>
              <a:cs typeface="Arial"/>
              <a:sym typeface="Arial"/>
            </a:endParaRPr>
          </a:p>
          <a:p>
            <a:pPr lvl="0"/>
            <a:endParaRPr sz="2800">
              <a:latin typeface="inherit"/>
              <a:ea typeface="inherit"/>
              <a:cs typeface="inherit"/>
              <a:sym typeface="inherit"/>
            </a:endParaRPr>
          </a:p>
          <a:p>
            <a:pPr lvl="0"/>
            <a:r>
              <a:rPr sz="1600">
                <a:latin typeface="inherit"/>
                <a:ea typeface="inherit"/>
                <a:cs typeface="inherit"/>
                <a:sym typeface="inherit"/>
              </a:rPr>
              <a:t>Spend a few seconds reading them, then look away and try to recall and list these words. How did you group the words when you listed them? Most people will list using three different categories: color, furniture and fruit. </a:t>
            </a:r>
            <a:endParaRPr sz="1600">
              <a:latin typeface="Arial"/>
              <a:ea typeface="Arial"/>
              <a:cs typeface="Arial"/>
              <a:sym typeface="Arial"/>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74">
                                            <p:bg/>
                                          </p:spTgt>
                                        </p:tgtEl>
                                        <p:attrNameLst>
                                          <p:attrName>style.visibility</p:attrName>
                                        </p:attrNameLst>
                                      </p:cBhvr>
                                      <p:to>
                                        <p:strVal val="visible"/>
                                      </p:to>
                                    </p:set>
                                    <p:anim calcmode="lin" valueType="num">
                                      <p:cBhvr>
                                        <p:cTn id="7" dur="500" fill="hold"/>
                                        <p:tgtEl>
                                          <p:spTgt spid="74">
                                            <p:bg/>
                                          </p:spTgt>
                                        </p:tgtEl>
                                        <p:attrNameLst>
                                          <p:attrName>ppt_x</p:attrName>
                                        </p:attrNameLst>
                                      </p:cBhvr>
                                      <p:tavLst>
                                        <p:tav tm="0">
                                          <p:val>
                                            <p:strVal val="#ppt_x"/>
                                          </p:val>
                                        </p:tav>
                                        <p:tav tm="100000">
                                          <p:val>
                                            <p:strVal val="#ppt_x"/>
                                          </p:val>
                                        </p:tav>
                                      </p:tavLst>
                                    </p:anim>
                                    <p:anim calcmode="lin" valueType="num">
                                      <p:cBhvr>
                                        <p:cTn id="8" dur="500" fill="hold"/>
                                        <p:tgtEl>
                                          <p:spTgt spid="74">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74">
                                            <p:txEl>
                                              <p:pRg st="0" end="0"/>
                                            </p:txEl>
                                          </p:spTgt>
                                        </p:tgtEl>
                                        <p:attrNameLst>
                                          <p:attrName>style.visibility</p:attrName>
                                        </p:attrNameLst>
                                      </p:cBhvr>
                                      <p:to>
                                        <p:strVal val="visible"/>
                                      </p:to>
                                    </p:set>
                                    <p:anim calcmode="lin" valueType="num">
                                      <p:cBhvr>
                                        <p:cTn id="11"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nodeType="afterEffect" presetClass="entr" presetSubtype="4" presetID="2" grpId="1" fill="hold">
                                  <p:stCondLst>
                                    <p:cond delay="0"/>
                                  </p:stCondLst>
                                  <p:iterate type="el" backwards="0">
                                    <p:tmAbs val="0"/>
                                  </p:iterate>
                                  <p:childTnLst>
                                    <p:set>
                                      <p:cBhvr>
                                        <p:cTn id="15" fill="hold"/>
                                        <p:tgtEl>
                                          <p:spTgt spid="74">
                                            <p:txEl>
                                              <p:pRg st="1" end="1"/>
                                            </p:txEl>
                                          </p:spTgt>
                                        </p:tgtEl>
                                        <p:attrNameLst>
                                          <p:attrName>style.visibility</p:attrName>
                                        </p:attrNameLst>
                                      </p:cBhvr>
                                      <p:to>
                                        <p:strVal val="visible"/>
                                      </p:to>
                                    </p:set>
                                    <p:anim calcmode="lin" valueType="num">
                                      <p:cBhvr>
                                        <p:cTn id="16"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4" presetID="2" grpId="1" fill="hold">
                                  <p:stCondLst>
                                    <p:cond delay="0"/>
                                  </p:stCondLst>
                                  <p:iterate type="el" backwards="0">
                                    <p:tmAbs val="0"/>
                                  </p:iterate>
                                  <p:childTnLst>
                                    <p:set>
                                      <p:cBhvr>
                                        <p:cTn id="21" fill="hold"/>
                                        <p:tgtEl>
                                          <p:spTgt spid="74">
                                            <p:txEl>
                                              <p:pRg st="2" end="2"/>
                                            </p:txEl>
                                          </p:spTgt>
                                        </p:tgtEl>
                                        <p:attrNameLst>
                                          <p:attrName>style.visibility</p:attrName>
                                        </p:attrNameLst>
                                      </p:cBhvr>
                                      <p:to>
                                        <p:strVal val="visible"/>
                                      </p:to>
                                    </p:set>
                                    <p:anim calcmode="lin" valueType="num">
                                      <p:cBhvr>
                                        <p:cTn id="22" dur="5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4">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nodeType="afterEffect" presetClass="entr" presetSubtype="4" presetID="2" grpId="1" fill="hold">
                                  <p:stCondLst>
                                    <p:cond delay="0"/>
                                  </p:stCondLst>
                                  <p:iterate type="el" backwards="0">
                                    <p:tmAbs val="0"/>
                                  </p:iterate>
                                  <p:childTnLst>
                                    <p:set>
                                      <p:cBhvr>
                                        <p:cTn id="26" fill="hold"/>
                                        <p:tgtEl>
                                          <p:spTgt spid="74">
                                            <p:txEl>
                                              <p:pRg st="3" end="3"/>
                                            </p:txEl>
                                          </p:spTgt>
                                        </p:tgtEl>
                                        <p:attrNameLst>
                                          <p:attrName>style.visibility</p:attrName>
                                        </p:attrNameLst>
                                      </p:cBhvr>
                                      <p:to>
                                        <p:strVal val="visible"/>
                                      </p:to>
                                    </p:set>
                                    <p:anim calcmode="lin" valueType="num">
                                      <p:cBhvr>
                                        <p:cTn id="27" dur="500" fill="hold"/>
                                        <p:tgtEl>
                                          <p:spTgt spid="7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4" presetID="2" grpId="1" fill="hold">
                                  <p:stCondLst>
                                    <p:cond delay="0"/>
                                  </p:stCondLst>
                                  <p:iterate type="el" backwards="0">
                                    <p:tmAbs val="0"/>
                                  </p:iterate>
                                  <p:childTnLst>
                                    <p:set>
                                      <p:cBhvr>
                                        <p:cTn id="32" fill="hold"/>
                                        <p:tgtEl>
                                          <p:spTgt spid="74">
                                            <p:txEl>
                                              <p:pRg st="4" end="4"/>
                                            </p:txEl>
                                          </p:spTgt>
                                        </p:tgtEl>
                                        <p:attrNameLst>
                                          <p:attrName>style.visibility</p:attrName>
                                        </p:attrNameLst>
                                      </p:cBhvr>
                                      <p:to>
                                        <p:strVal val="visible"/>
                                      </p:to>
                                    </p:set>
                                    <p:anim calcmode="lin" valueType="num">
                                      <p:cBhvr>
                                        <p:cTn id="33" dur="500" fill="hold"/>
                                        <p:tgtEl>
                                          <p:spTgt spid="74">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4" presetID="2" grpId="1" fill="hold">
                                  <p:stCondLst>
                                    <p:cond delay="0"/>
                                  </p:stCondLst>
                                  <p:iterate type="el" backwards="0">
                                    <p:tmAbs val="0"/>
                                  </p:iterate>
                                  <p:childTnLst>
                                    <p:set>
                                      <p:cBhvr>
                                        <p:cTn id="38" fill="hold"/>
                                        <p:tgtEl>
                                          <p:spTgt spid="74">
                                            <p:txEl>
                                              <p:pRg st="5" end="5"/>
                                            </p:txEl>
                                          </p:spTgt>
                                        </p:tgtEl>
                                        <p:attrNameLst>
                                          <p:attrName>style.visibility</p:attrName>
                                        </p:attrNameLst>
                                      </p:cBhvr>
                                      <p:to>
                                        <p:strVal val="visible"/>
                                      </p:to>
                                    </p:set>
                                    <p:anim calcmode="lin" valueType="num">
                                      <p:cBhvr>
                                        <p:cTn id="39" dur="500" fill="hold"/>
                                        <p:tgtEl>
                                          <p:spTgt spid="74">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7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4"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nvSpPr>
        <p:spPr>
          <a:xfrm>
            <a:off x="0" y="-3959503"/>
            <a:ext cx="9025494" cy="83762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1200">
              <a:latin typeface="inherit"/>
              <a:ea typeface="inherit"/>
              <a:cs typeface="inherit"/>
              <a:sym typeface="inherit"/>
            </a:endParaRPr>
          </a:p>
          <a:p>
            <a:pPr lvl="0"/>
            <a:r>
              <a:rPr sz="1400">
                <a:latin typeface="inherit"/>
                <a:ea typeface="inherit"/>
                <a:cs typeface="inherit"/>
                <a:sym typeface="inherit"/>
              </a:rPr>
              <a:t>Read the following list of words:</a:t>
            </a:r>
            <a:endParaRPr sz="1400">
              <a:latin typeface="inherit"/>
              <a:ea typeface="inherit"/>
              <a:cs typeface="inherit"/>
              <a:sym typeface="inherit"/>
            </a:endParaRPr>
          </a:p>
          <a:p>
            <a:pPr lvl="0"/>
            <a:endParaRPr sz="1200">
              <a:latin typeface="Arial"/>
              <a:ea typeface="Arial"/>
              <a:cs typeface="Arial"/>
              <a:sym typeface="Arial"/>
            </a:endParaRPr>
          </a:p>
          <a:p>
            <a:pPr lvl="0"/>
            <a:r>
              <a:rPr sz="3200">
                <a:latin typeface="Arial"/>
                <a:ea typeface="Arial"/>
                <a:cs typeface="Arial"/>
                <a:sym typeface="Arial"/>
              </a:rPr>
              <a:t>grapes table bus apple chair airplane </a:t>
            </a:r>
            <a:endParaRPr sz="3200">
              <a:latin typeface="Arial"/>
              <a:ea typeface="Arial"/>
              <a:cs typeface="Arial"/>
              <a:sym typeface="Arial"/>
            </a:endParaRPr>
          </a:p>
          <a:p>
            <a:pPr lvl="0"/>
            <a:r>
              <a:rPr sz="3200">
                <a:latin typeface="Arial"/>
                <a:ea typeface="Arial"/>
                <a:cs typeface="Arial"/>
                <a:sym typeface="Arial"/>
              </a:rPr>
              <a:t>desk banana sofa car train plum </a:t>
            </a:r>
            <a:endParaRPr sz="3200">
              <a:latin typeface="Arial"/>
              <a:ea typeface="Arial"/>
              <a:cs typeface="Arial"/>
              <a:sym typeface="Arial"/>
            </a:endParaRPr>
          </a:p>
          <a:p>
            <a:pPr lvl="0"/>
            <a:r>
              <a:rPr sz="3200">
                <a:latin typeface="Arial"/>
                <a:ea typeface="Arial"/>
                <a:cs typeface="Arial"/>
                <a:sym typeface="Arial"/>
              </a:rPr>
              <a:t>lamp motorcyle strawberry dresser bicycle peach</a:t>
            </a:r>
            <a:endParaRPr sz="3200">
              <a:latin typeface="Arial"/>
              <a:ea typeface="Arial"/>
              <a:cs typeface="Arial"/>
              <a:sym typeface="Arial"/>
            </a:endParaRPr>
          </a:p>
          <a:p>
            <a:pPr lvl="0"/>
            <a:endParaRPr sz="3200">
              <a:latin typeface="Arial"/>
              <a:ea typeface="Arial"/>
              <a:cs typeface="Arial"/>
              <a:sym typeface="Arial"/>
            </a:endParaRPr>
          </a:p>
          <a:p>
            <a:pPr lvl="0"/>
            <a:endParaRPr sz="3600">
              <a:latin typeface="Arial"/>
              <a:ea typeface="Arial"/>
              <a:cs typeface="Arial"/>
              <a:sym typeface="Arial"/>
            </a:endParaRPr>
          </a:p>
          <a:p>
            <a:pPr lvl="0"/>
            <a:endParaRPr sz="1400">
              <a:latin typeface="inherit"/>
              <a:ea typeface="inherit"/>
              <a:cs typeface="inherit"/>
              <a:sym typeface="inherit"/>
            </a:endParaRPr>
          </a:p>
          <a:p>
            <a:pPr lvl="0"/>
            <a:r>
              <a:rPr sz="2000">
                <a:latin typeface="inherit"/>
                <a:ea typeface="inherit"/>
                <a:cs typeface="inherit"/>
                <a:sym typeface="inherit"/>
              </a:rPr>
              <a:t>Chances are that you automatically grouped these items into three clusters: </a:t>
            </a:r>
            <a:endParaRPr sz="2000">
              <a:latin typeface="inherit"/>
              <a:ea typeface="inherit"/>
              <a:cs typeface="inherit"/>
              <a:sym typeface="inherit"/>
            </a:endParaRPr>
          </a:p>
          <a:p>
            <a:pPr lvl="0"/>
            <a:r>
              <a:rPr sz="2000">
                <a:latin typeface="inherit"/>
                <a:ea typeface="inherit"/>
                <a:cs typeface="inherit"/>
                <a:sym typeface="inherit"/>
              </a:rPr>
              <a:t>fruits, furniture and modes of transportation</a:t>
            </a:r>
            <a:endParaRPr sz="2000">
              <a:latin typeface="Arial"/>
              <a:ea typeface="Arial"/>
              <a:cs typeface="Arial"/>
              <a:sym typeface="Arial"/>
            </a:endParaRPr>
          </a:p>
        </p:txBody>
      </p:sp>
      <p:sp>
        <p:nvSpPr>
          <p:cNvPr id="77" name="Shape 77"/>
          <p:cNvSpPr/>
          <p:nvPr/>
        </p:nvSpPr>
        <p:spPr>
          <a:xfrm>
            <a:off x="2514600" y="5029199"/>
            <a:ext cx="6172200" cy="9987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vl1pPr>
          </a:lstStyle>
          <a:p>
            <a:pPr lvl="0">
              <a:defRPr sz="1800"/>
            </a:pPr>
            <a:r>
              <a:rPr sz="2000"/>
              <a:t>Clustering involves organizing information in memory into related groups. Memory is clustered into groupings during recall from long-term memory.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76">
                                            <p:txEl>
                                              <p:pRg st="31" end="31"/>
                                            </p:txEl>
                                          </p:spTgt>
                                        </p:tgtEl>
                                        <p:attrNameLst>
                                          <p:attrName>style.visibility</p:attrName>
                                        </p:attrNameLst>
                                      </p:cBhvr>
                                      <p:to>
                                        <p:strVal val="visible"/>
                                      </p:to>
                                    </p:set>
                                    <p:anim calcmode="lin" valueType="num">
                                      <p:cBhvr>
                                        <p:cTn id="7" dur="500" fill="hold"/>
                                        <p:tgtEl>
                                          <p:spTgt spid="76">
                                            <p:txEl>
                                              <p:pRg st="31" end="31"/>
                                            </p:txEl>
                                          </p:spTgt>
                                        </p:tgtEl>
                                        <p:attrNameLst>
                                          <p:attrName>ppt_x</p:attrName>
                                        </p:attrNameLst>
                                      </p:cBhvr>
                                      <p:tavLst>
                                        <p:tav tm="0">
                                          <p:val>
                                            <p:strVal val="#ppt_x"/>
                                          </p:val>
                                        </p:tav>
                                        <p:tav tm="100000">
                                          <p:val>
                                            <p:strVal val="#ppt_x"/>
                                          </p:val>
                                        </p:tav>
                                      </p:tavLst>
                                    </p:anim>
                                    <p:anim calcmode="lin" valueType="num">
                                      <p:cBhvr>
                                        <p:cTn id="8" dur="500" fill="hold"/>
                                        <p:tgtEl>
                                          <p:spTgt spid="76">
                                            <p:txEl>
                                              <p:pRg st="31" end="3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76">
                                            <p:txEl>
                                              <p:pRg st="32" end="32"/>
                                            </p:txEl>
                                          </p:spTgt>
                                        </p:tgtEl>
                                        <p:attrNameLst>
                                          <p:attrName>style.visibility</p:attrName>
                                        </p:attrNameLst>
                                      </p:cBhvr>
                                      <p:to>
                                        <p:strVal val="visible"/>
                                      </p:to>
                                    </p:set>
                                    <p:anim calcmode="lin" valueType="num">
                                      <p:cBhvr>
                                        <p:cTn id="12" dur="500" fill="hold"/>
                                        <p:tgtEl>
                                          <p:spTgt spid="76">
                                            <p:txEl>
                                              <p:pRg st="32" end="32"/>
                                            </p:txEl>
                                          </p:spTgt>
                                        </p:tgtEl>
                                        <p:attrNameLst>
                                          <p:attrName>ppt_x</p:attrName>
                                        </p:attrNameLst>
                                      </p:cBhvr>
                                      <p:tavLst>
                                        <p:tav tm="0">
                                          <p:val>
                                            <p:strVal val="#ppt_x"/>
                                          </p:val>
                                        </p:tav>
                                        <p:tav tm="100000">
                                          <p:val>
                                            <p:strVal val="#ppt_x"/>
                                          </p:val>
                                        </p:tav>
                                      </p:tavLst>
                                    </p:anim>
                                    <p:anim calcmode="lin" valueType="num">
                                      <p:cBhvr>
                                        <p:cTn id="13" dur="500" fill="hold"/>
                                        <p:tgtEl>
                                          <p:spTgt spid="76">
                                            <p:txEl>
                                              <p:pRg st="32" end="3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nodeType="afterEffect" presetClass="entr" presetSubtype="4" presetID="2" grpId="1" fill="hold">
                                  <p:stCondLst>
                                    <p:cond delay="0"/>
                                  </p:stCondLst>
                                  <p:iterate type="el" backwards="0">
                                    <p:tmAbs val="0"/>
                                  </p:iterate>
                                  <p:childTnLst>
                                    <p:set>
                                      <p:cBhvr>
                                        <p:cTn id="16" fill="hold"/>
                                        <p:tgtEl>
                                          <p:spTgt spid="76">
                                            <p:txEl>
                                              <p:pRg st="33" end="33"/>
                                            </p:txEl>
                                          </p:spTgt>
                                        </p:tgtEl>
                                        <p:attrNameLst>
                                          <p:attrName>style.visibility</p:attrName>
                                        </p:attrNameLst>
                                      </p:cBhvr>
                                      <p:to>
                                        <p:strVal val="visible"/>
                                      </p:to>
                                    </p:set>
                                    <p:anim calcmode="lin" valueType="num">
                                      <p:cBhvr>
                                        <p:cTn id="17" dur="500" fill="hold"/>
                                        <p:tgtEl>
                                          <p:spTgt spid="76">
                                            <p:txEl>
                                              <p:pRg st="33" end="33"/>
                                            </p:txEl>
                                          </p:spTgt>
                                        </p:tgtEl>
                                        <p:attrNameLst>
                                          <p:attrName>ppt_x</p:attrName>
                                        </p:attrNameLst>
                                      </p:cBhvr>
                                      <p:tavLst>
                                        <p:tav tm="0">
                                          <p:val>
                                            <p:strVal val="#ppt_x"/>
                                          </p:val>
                                        </p:tav>
                                        <p:tav tm="100000">
                                          <p:val>
                                            <p:strVal val="#ppt_x"/>
                                          </p:val>
                                        </p:tav>
                                      </p:tavLst>
                                    </p:anim>
                                    <p:anim calcmode="lin" valueType="num">
                                      <p:cBhvr>
                                        <p:cTn id="18" dur="500" fill="hold"/>
                                        <p:tgtEl>
                                          <p:spTgt spid="76">
                                            <p:txEl>
                                              <p:pRg st="33" end="3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nodeType="afterEffect" presetClass="entr" presetSubtype="4" presetID="2" grpId="1" fill="hold">
                                  <p:stCondLst>
                                    <p:cond delay="0"/>
                                  </p:stCondLst>
                                  <p:iterate type="el" backwards="0">
                                    <p:tmAbs val="0"/>
                                  </p:iterate>
                                  <p:childTnLst>
                                    <p:set>
                                      <p:cBhvr>
                                        <p:cTn id="21" fill="hold"/>
                                        <p:tgtEl>
                                          <p:spTgt spid="76">
                                            <p:txEl>
                                              <p:pRg st="34" end="34"/>
                                            </p:txEl>
                                          </p:spTgt>
                                        </p:tgtEl>
                                        <p:attrNameLst>
                                          <p:attrName>style.visibility</p:attrName>
                                        </p:attrNameLst>
                                      </p:cBhvr>
                                      <p:to>
                                        <p:strVal val="visible"/>
                                      </p:to>
                                    </p:set>
                                    <p:anim calcmode="lin" valueType="num">
                                      <p:cBhvr>
                                        <p:cTn id="22" dur="500" fill="hold"/>
                                        <p:tgtEl>
                                          <p:spTgt spid="76">
                                            <p:txEl>
                                              <p:pRg st="34" end="34"/>
                                            </p:txEl>
                                          </p:spTgt>
                                        </p:tgtEl>
                                        <p:attrNameLst>
                                          <p:attrName>ppt_x</p:attrName>
                                        </p:attrNameLst>
                                      </p:cBhvr>
                                      <p:tavLst>
                                        <p:tav tm="0">
                                          <p:val>
                                            <p:strVal val="#ppt_x"/>
                                          </p:val>
                                        </p:tav>
                                        <p:tav tm="100000">
                                          <p:val>
                                            <p:strVal val="#ppt_x"/>
                                          </p:val>
                                        </p:tav>
                                      </p:tavLst>
                                    </p:anim>
                                    <p:anim calcmode="lin" valueType="num">
                                      <p:cBhvr>
                                        <p:cTn id="23" dur="500" fill="hold"/>
                                        <p:tgtEl>
                                          <p:spTgt spid="76">
                                            <p:txEl>
                                              <p:pRg st="34" end="3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nodeType="afterEffect" presetClass="entr" presetSubtype="4" presetID="2" grpId="1" fill="hold">
                                  <p:stCondLst>
                                    <p:cond delay="0"/>
                                  </p:stCondLst>
                                  <p:iterate type="el" backwards="0">
                                    <p:tmAbs val="0"/>
                                  </p:iterate>
                                  <p:childTnLst>
                                    <p:set>
                                      <p:cBhvr>
                                        <p:cTn id="26" fill="hold"/>
                                        <p:tgtEl>
                                          <p:spTgt spid="76">
                                            <p:txEl>
                                              <p:pRg st="35" end="35"/>
                                            </p:txEl>
                                          </p:spTgt>
                                        </p:tgtEl>
                                        <p:attrNameLst>
                                          <p:attrName>style.visibility</p:attrName>
                                        </p:attrNameLst>
                                      </p:cBhvr>
                                      <p:to>
                                        <p:strVal val="visible"/>
                                      </p:to>
                                    </p:set>
                                    <p:anim calcmode="lin" valueType="num">
                                      <p:cBhvr>
                                        <p:cTn id="27" dur="500" fill="hold"/>
                                        <p:tgtEl>
                                          <p:spTgt spid="76">
                                            <p:txEl>
                                              <p:pRg st="35" end="35"/>
                                            </p:txEl>
                                          </p:spTgt>
                                        </p:tgtEl>
                                        <p:attrNameLst>
                                          <p:attrName>ppt_x</p:attrName>
                                        </p:attrNameLst>
                                      </p:cBhvr>
                                      <p:tavLst>
                                        <p:tav tm="0">
                                          <p:val>
                                            <p:strVal val="#ppt_x"/>
                                          </p:val>
                                        </p:tav>
                                        <p:tav tm="100000">
                                          <p:val>
                                            <p:strVal val="#ppt_x"/>
                                          </p:val>
                                        </p:tav>
                                      </p:tavLst>
                                    </p:anim>
                                    <p:anim calcmode="lin" valueType="num">
                                      <p:cBhvr>
                                        <p:cTn id="28" dur="500" fill="hold"/>
                                        <p:tgtEl>
                                          <p:spTgt spid="76">
                                            <p:txEl>
                                              <p:pRg st="35" end="3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nodeType="afterEffect" presetClass="entr" presetSubtype="4" presetID="2" grpId="1" fill="hold">
                                  <p:stCondLst>
                                    <p:cond delay="0"/>
                                  </p:stCondLst>
                                  <p:iterate type="el" backwards="0">
                                    <p:tmAbs val="0"/>
                                  </p:iterate>
                                  <p:childTnLst>
                                    <p:set>
                                      <p:cBhvr>
                                        <p:cTn id="31" fill="hold"/>
                                        <p:tgtEl>
                                          <p:spTgt spid="76">
                                            <p:txEl>
                                              <p:pRg st="36" end="36"/>
                                            </p:txEl>
                                          </p:spTgt>
                                        </p:tgtEl>
                                        <p:attrNameLst>
                                          <p:attrName>style.visibility</p:attrName>
                                        </p:attrNameLst>
                                      </p:cBhvr>
                                      <p:to>
                                        <p:strVal val="visible"/>
                                      </p:to>
                                    </p:set>
                                    <p:anim calcmode="lin" valueType="num">
                                      <p:cBhvr>
                                        <p:cTn id="32" dur="500" fill="hold"/>
                                        <p:tgtEl>
                                          <p:spTgt spid="76">
                                            <p:txEl>
                                              <p:pRg st="36" end="36"/>
                                            </p:txEl>
                                          </p:spTgt>
                                        </p:tgtEl>
                                        <p:attrNameLst>
                                          <p:attrName>ppt_x</p:attrName>
                                        </p:attrNameLst>
                                      </p:cBhvr>
                                      <p:tavLst>
                                        <p:tav tm="0">
                                          <p:val>
                                            <p:strVal val="#ppt_x"/>
                                          </p:val>
                                        </p:tav>
                                        <p:tav tm="100000">
                                          <p:val>
                                            <p:strVal val="#ppt_x"/>
                                          </p:val>
                                        </p:tav>
                                      </p:tavLst>
                                    </p:anim>
                                    <p:anim calcmode="lin" valueType="num">
                                      <p:cBhvr>
                                        <p:cTn id="33" dur="500" fill="hold"/>
                                        <p:tgtEl>
                                          <p:spTgt spid="76">
                                            <p:txEl>
                                              <p:pRg st="36" end="3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nodeType="afterEffect" presetClass="entr" presetSubtype="4" presetID="2" grpId="1" fill="hold">
                                  <p:stCondLst>
                                    <p:cond delay="0"/>
                                  </p:stCondLst>
                                  <p:iterate type="el" backwards="0">
                                    <p:tmAbs val="0"/>
                                  </p:iterate>
                                  <p:childTnLst>
                                    <p:set>
                                      <p:cBhvr>
                                        <p:cTn id="36" fill="hold"/>
                                        <p:tgtEl>
                                          <p:spTgt spid="76">
                                            <p:txEl>
                                              <p:pRg st="37" end="37"/>
                                            </p:txEl>
                                          </p:spTgt>
                                        </p:tgtEl>
                                        <p:attrNameLst>
                                          <p:attrName>style.visibility</p:attrName>
                                        </p:attrNameLst>
                                      </p:cBhvr>
                                      <p:to>
                                        <p:strVal val="visible"/>
                                      </p:to>
                                    </p:set>
                                    <p:anim calcmode="lin" valueType="num">
                                      <p:cBhvr>
                                        <p:cTn id="37" dur="500" fill="hold"/>
                                        <p:tgtEl>
                                          <p:spTgt spid="76">
                                            <p:txEl>
                                              <p:pRg st="37" end="37"/>
                                            </p:txEl>
                                          </p:spTgt>
                                        </p:tgtEl>
                                        <p:attrNameLst>
                                          <p:attrName>ppt_x</p:attrName>
                                        </p:attrNameLst>
                                      </p:cBhvr>
                                      <p:tavLst>
                                        <p:tav tm="0">
                                          <p:val>
                                            <p:strVal val="#ppt_x"/>
                                          </p:val>
                                        </p:tav>
                                        <p:tav tm="100000">
                                          <p:val>
                                            <p:strVal val="#ppt_x"/>
                                          </p:val>
                                        </p:tav>
                                      </p:tavLst>
                                    </p:anim>
                                    <p:anim calcmode="lin" valueType="num">
                                      <p:cBhvr>
                                        <p:cTn id="38" dur="500" fill="hold"/>
                                        <p:tgtEl>
                                          <p:spTgt spid="76">
                                            <p:txEl>
                                              <p:pRg st="37" end="3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nodeType="afterEffect" presetClass="entr" presetSubtype="4" presetID="2" grpId="1" fill="hold">
                                  <p:stCondLst>
                                    <p:cond delay="0"/>
                                  </p:stCondLst>
                                  <p:iterate type="el" backwards="0">
                                    <p:tmAbs val="0"/>
                                  </p:iterate>
                                  <p:childTnLst>
                                    <p:set>
                                      <p:cBhvr>
                                        <p:cTn id="41" fill="hold"/>
                                        <p:tgtEl>
                                          <p:spTgt spid="76">
                                            <p:txEl>
                                              <p:pRg st="38" end="38"/>
                                            </p:txEl>
                                          </p:spTgt>
                                        </p:tgtEl>
                                        <p:attrNameLst>
                                          <p:attrName>style.visibility</p:attrName>
                                        </p:attrNameLst>
                                      </p:cBhvr>
                                      <p:to>
                                        <p:strVal val="visible"/>
                                      </p:to>
                                    </p:set>
                                    <p:anim calcmode="lin" valueType="num">
                                      <p:cBhvr>
                                        <p:cTn id="42" dur="500" fill="hold"/>
                                        <p:tgtEl>
                                          <p:spTgt spid="76">
                                            <p:txEl>
                                              <p:pRg st="38" end="38"/>
                                            </p:txEl>
                                          </p:spTgt>
                                        </p:tgtEl>
                                        <p:attrNameLst>
                                          <p:attrName>ppt_x</p:attrName>
                                        </p:attrNameLst>
                                      </p:cBhvr>
                                      <p:tavLst>
                                        <p:tav tm="0">
                                          <p:val>
                                            <p:strVal val="#ppt_x"/>
                                          </p:val>
                                        </p:tav>
                                        <p:tav tm="100000">
                                          <p:val>
                                            <p:strVal val="#ppt_x"/>
                                          </p:val>
                                        </p:tav>
                                      </p:tavLst>
                                    </p:anim>
                                    <p:anim calcmode="lin" valueType="num">
                                      <p:cBhvr>
                                        <p:cTn id="43" dur="500" fill="hold"/>
                                        <p:tgtEl>
                                          <p:spTgt spid="76">
                                            <p:txEl>
                                              <p:pRg st="38" end="38"/>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4" presetID="2" grpId="1" fill="hold">
                                  <p:stCondLst>
                                    <p:cond delay="0"/>
                                  </p:stCondLst>
                                  <p:iterate type="el" backwards="0">
                                    <p:tmAbs val="0"/>
                                  </p:iterate>
                                  <p:childTnLst>
                                    <p:set>
                                      <p:cBhvr>
                                        <p:cTn id="47" fill="hold"/>
                                        <p:tgtEl>
                                          <p:spTgt spid="76">
                                            <p:txEl>
                                              <p:pRg st="39" end="39"/>
                                            </p:txEl>
                                          </p:spTgt>
                                        </p:tgtEl>
                                        <p:attrNameLst>
                                          <p:attrName>style.visibility</p:attrName>
                                        </p:attrNameLst>
                                      </p:cBhvr>
                                      <p:to>
                                        <p:strVal val="visible"/>
                                      </p:to>
                                    </p:set>
                                    <p:anim calcmode="lin" valueType="num">
                                      <p:cBhvr>
                                        <p:cTn id="48" dur="500" fill="hold"/>
                                        <p:tgtEl>
                                          <p:spTgt spid="76">
                                            <p:txEl>
                                              <p:pRg st="39" end="39"/>
                                            </p:txEl>
                                          </p:spTgt>
                                        </p:tgtEl>
                                        <p:attrNameLst>
                                          <p:attrName>ppt_x</p:attrName>
                                        </p:attrNameLst>
                                      </p:cBhvr>
                                      <p:tavLst>
                                        <p:tav tm="0">
                                          <p:val>
                                            <p:strVal val="#ppt_x"/>
                                          </p:val>
                                        </p:tav>
                                        <p:tav tm="100000">
                                          <p:val>
                                            <p:strVal val="#ppt_x"/>
                                          </p:val>
                                        </p:tav>
                                      </p:tavLst>
                                    </p:anim>
                                    <p:anim calcmode="lin" valueType="num">
                                      <p:cBhvr>
                                        <p:cTn id="49" dur="500" fill="hold"/>
                                        <p:tgtEl>
                                          <p:spTgt spid="76">
                                            <p:txEl>
                                              <p:pRg st="39" end="39"/>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nodeType="afterEffect" presetClass="entr" presetSubtype="4" presetID="2" grpId="1" fill="hold">
                                  <p:stCondLst>
                                    <p:cond delay="0"/>
                                  </p:stCondLst>
                                  <p:iterate type="el" backwards="0">
                                    <p:tmAbs val="0"/>
                                  </p:iterate>
                                  <p:childTnLst>
                                    <p:set>
                                      <p:cBhvr>
                                        <p:cTn id="52" fill="hold"/>
                                        <p:tgtEl>
                                          <p:spTgt spid="76">
                                            <p:txEl>
                                              <p:pRg st="40" end="40"/>
                                            </p:txEl>
                                          </p:spTgt>
                                        </p:tgtEl>
                                        <p:attrNameLst>
                                          <p:attrName>style.visibility</p:attrName>
                                        </p:attrNameLst>
                                      </p:cBhvr>
                                      <p:to>
                                        <p:strVal val="visible"/>
                                      </p:to>
                                    </p:set>
                                    <p:anim calcmode="lin" valueType="num">
                                      <p:cBhvr>
                                        <p:cTn id="53" dur="500" fill="hold"/>
                                        <p:tgtEl>
                                          <p:spTgt spid="76">
                                            <p:txEl>
                                              <p:pRg st="40" end="40"/>
                                            </p:txEl>
                                          </p:spTgt>
                                        </p:tgtEl>
                                        <p:attrNameLst>
                                          <p:attrName>ppt_x</p:attrName>
                                        </p:attrNameLst>
                                      </p:cBhvr>
                                      <p:tavLst>
                                        <p:tav tm="0">
                                          <p:val>
                                            <p:strVal val="#ppt_x"/>
                                          </p:val>
                                        </p:tav>
                                        <p:tav tm="100000">
                                          <p:val>
                                            <p:strVal val="#ppt_x"/>
                                          </p:val>
                                        </p:tav>
                                      </p:tavLst>
                                    </p:anim>
                                    <p:anim calcmode="lin" valueType="num">
                                      <p:cBhvr>
                                        <p:cTn id="54" dur="500" fill="hold"/>
                                        <p:tgtEl>
                                          <p:spTgt spid="76">
                                            <p:txEl>
                                              <p:pRg st="40" end="4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4" presetID="2" grpId="1" fill="hold">
                                  <p:stCondLst>
                                    <p:cond delay="0"/>
                                  </p:stCondLst>
                                  <p:iterate type="el" backwards="0">
                                    <p:tmAbs val="0"/>
                                  </p:iterate>
                                  <p:childTnLst>
                                    <p:set>
                                      <p:cBhvr>
                                        <p:cTn id="58" fill="hold"/>
                                        <p:tgtEl>
                                          <p:spTgt spid="76">
                                            <p:txEl>
                                              <p:pRg st="41" end="41"/>
                                            </p:txEl>
                                          </p:spTgt>
                                        </p:tgtEl>
                                        <p:attrNameLst>
                                          <p:attrName>style.visibility</p:attrName>
                                        </p:attrNameLst>
                                      </p:cBhvr>
                                      <p:to>
                                        <p:strVal val="visible"/>
                                      </p:to>
                                    </p:set>
                                    <p:anim calcmode="lin" valueType="num">
                                      <p:cBhvr>
                                        <p:cTn id="59" dur="500" fill="hold"/>
                                        <p:tgtEl>
                                          <p:spTgt spid="76">
                                            <p:txEl>
                                              <p:pRg st="41" end="41"/>
                                            </p:txEl>
                                          </p:spTgt>
                                        </p:tgtEl>
                                        <p:attrNameLst>
                                          <p:attrName>ppt_x</p:attrName>
                                        </p:attrNameLst>
                                      </p:cBhvr>
                                      <p:tavLst>
                                        <p:tav tm="0">
                                          <p:val>
                                            <p:strVal val="#ppt_x"/>
                                          </p:val>
                                        </p:tav>
                                        <p:tav tm="100000">
                                          <p:val>
                                            <p:strVal val="#ppt_x"/>
                                          </p:val>
                                        </p:tav>
                                      </p:tavLst>
                                    </p:anim>
                                    <p:anim calcmode="lin" valueType="num">
                                      <p:cBhvr>
                                        <p:cTn id="60" dur="500" fill="hold"/>
                                        <p:tgtEl>
                                          <p:spTgt spid="76">
                                            <p:txEl>
                                              <p:pRg st="41" end="4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6"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0" y="-4194452"/>
            <a:ext cx="8730591" cy="88461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900">
              <a:latin typeface="inherit"/>
              <a:ea typeface="inherit"/>
              <a:cs typeface="inherit"/>
              <a:sym typeface="inherit"/>
            </a:endParaRPr>
          </a:p>
          <a:p>
            <a:pPr lvl="0"/>
            <a:endParaRPr sz="1200">
              <a:latin typeface="inherit"/>
              <a:ea typeface="inherit"/>
              <a:cs typeface="inherit"/>
              <a:sym typeface="inherit"/>
            </a:endParaRPr>
          </a:p>
          <a:p>
            <a:pPr lvl="0"/>
            <a:r>
              <a:rPr sz="1400">
                <a:latin typeface="inherit"/>
                <a:ea typeface="inherit"/>
                <a:cs typeface="inherit"/>
                <a:sym typeface="inherit"/>
              </a:rPr>
              <a:t>Read the following list of words:</a:t>
            </a:r>
            <a:endParaRPr sz="1400">
              <a:latin typeface="inherit"/>
              <a:ea typeface="inherit"/>
              <a:cs typeface="inherit"/>
              <a:sym typeface="inherit"/>
            </a:endParaRPr>
          </a:p>
          <a:p>
            <a:pPr lvl="0"/>
            <a:endParaRPr sz="1200">
              <a:latin typeface="Arial"/>
              <a:ea typeface="Arial"/>
              <a:cs typeface="Arial"/>
              <a:sym typeface="Arial"/>
            </a:endParaRPr>
          </a:p>
          <a:p>
            <a:pPr lvl="0"/>
            <a:r>
              <a:rPr sz="3200">
                <a:solidFill>
                  <a:srgbClr val="002060"/>
                </a:solidFill>
                <a:latin typeface="Arial"/>
                <a:ea typeface="Arial"/>
                <a:cs typeface="Arial"/>
                <a:sym typeface="Arial"/>
              </a:rPr>
              <a:t>grapes</a:t>
            </a:r>
            <a:r>
              <a:rPr sz="3200">
                <a:latin typeface="Arial"/>
                <a:ea typeface="Arial"/>
                <a:cs typeface="Arial"/>
                <a:sym typeface="Arial"/>
              </a:rPr>
              <a:t> </a:t>
            </a:r>
            <a:r>
              <a:rPr sz="3200">
                <a:solidFill>
                  <a:srgbClr val="FF0000"/>
                </a:solidFill>
                <a:latin typeface="Arial"/>
                <a:ea typeface="Arial"/>
                <a:cs typeface="Arial"/>
                <a:sym typeface="Arial"/>
              </a:rPr>
              <a:t>table</a:t>
            </a:r>
            <a:r>
              <a:rPr sz="3200">
                <a:latin typeface="Arial"/>
                <a:ea typeface="Arial"/>
                <a:cs typeface="Arial"/>
                <a:sym typeface="Arial"/>
              </a:rPr>
              <a:t> bus </a:t>
            </a:r>
            <a:r>
              <a:rPr sz="3200">
                <a:solidFill>
                  <a:srgbClr val="002060"/>
                </a:solidFill>
                <a:latin typeface="Arial"/>
                <a:ea typeface="Arial"/>
                <a:cs typeface="Arial"/>
                <a:sym typeface="Arial"/>
              </a:rPr>
              <a:t>apple</a:t>
            </a:r>
            <a:r>
              <a:rPr sz="3200">
                <a:latin typeface="Arial"/>
                <a:ea typeface="Arial"/>
                <a:cs typeface="Arial"/>
                <a:sym typeface="Arial"/>
              </a:rPr>
              <a:t> </a:t>
            </a:r>
            <a:r>
              <a:rPr sz="3200">
                <a:solidFill>
                  <a:srgbClr val="FF0000"/>
                </a:solidFill>
                <a:latin typeface="Arial"/>
                <a:ea typeface="Arial"/>
                <a:cs typeface="Arial"/>
                <a:sym typeface="Arial"/>
              </a:rPr>
              <a:t>chair</a:t>
            </a:r>
            <a:r>
              <a:rPr sz="3200">
                <a:latin typeface="Arial"/>
                <a:ea typeface="Arial"/>
                <a:cs typeface="Arial"/>
                <a:sym typeface="Arial"/>
              </a:rPr>
              <a:t> airplane </a:t>
            </a:r>
            <a:endParaRPr sz="3200">
              <a:latin typeface="Arial"/>
              <a:ea typeface="Arial"/>
              <a:cs typeface="Arial"/>
              <a:sym typeface="Arial"/>
            </a:endParaRPr>
          </a:p>
          <a:p>
            <a:pPr lvl="0"/>
            <a:r>
              <a:rPr sz="3200">
                <a:solidFill>
                  <a:srgbClr val="FF0000"/>
                </a:solidFill>
                <a:latin typeface="Arial"/>
                <a:ea typeface="Arial"/>
                <a:cs typeface="Arial"/>
                <a:sym typeface="Arial"/>
              </a:rPr>
              <a:t>desk</a:t>
            </a:r>
            <a:r>
              <a:rPr sz="3200">
                <a:latin typeface="Arial"/>
                <a:ea typeface="Arial"/>
                <a:cs typeface="Arial"/>
                <a:sym typeface="Arial"/>
              </a:rPr>
              <a:t> </a:t>
            </a:r>
            <a:r>
              <a:rPr sz="3200">
                <a:solidFill>
                  <a:srgbClr val="002060"/>
                </a:solidFill>
                <a:latin typeface="Arial"/>
                <a:ea typeface="Arial"/>
                <a:cs typeface="Arial"/>
                <a:sym typeface="Arial"/>
              </a:rPr>
              <a:t>banana</a:t>
            </a:r>
            <a:r>
              <a:rPr sz="3200">
                <a:latin typeface="Arial"/>
                <a:ea typeface="Arial"/>
                <a:cs typeface="Arial"/>
                <a:sym typeface="Arial"/>
              </a:rPr>
              <a:t> </a:t>
            </a:r>
            <a:r>
              <a:rPr sz="3200">
                <a:solidFill>
                  <a:srgbClr val="FF0000"/>
                </a:solidFill>
                <a:latin typeface="Arial"/>
                <a:ea typeface="Arial"/>
                <a:cs typeface="Arial"/>
                <a:sym typeface="Arial"/>
              </a:rPr>
              <a:t>sofa </a:t>
            </a:r>
            <a:r>
              <a:rPr sz="3200">
                <a:latin typeface="Arial"/>
                <a:ea typeface="Arial"/>
                <a:cs typeface="Arial"/>
                <a:sym typeface="Arial"/>
              </a:rPr>
              <a:t>car train </a:t>
            </a:r>
            <a:r>
              <a:rPr sz="3200">
                <a:solidFill>
                  <a:srgbClr val="002060"/>
                </a:solidFill>
                <a:latin typeface="Arial"/>
                <a:ea typeface="Arial"/>
                <a:cs typeface="Arial"/>
                <a:sym typeface="Arial"/>
              </a:rPr>
              <a:t>plum</a:t>
            </a:r>
            <a:r>
              <a:rPr sz="3200">
                <a:latin typeface="Arial"/>
                <a:ea typeface="Arial"/>
                <a:cs typeface="Arial"/>
                <a:sym typeface="Arial"/>
              </a:rPr>
              <a:t> </a:t>
            </a:r>
            <a:endParaRPr sz="3200">
              <a:latin typeface="Arial"/>
              <a:ea typeface="Arial"/>
              <a:cs typeface="Arial"/>
              <a:sym typeface="Arial"/>
            </a:endParaRPr>
          </a:p>
          <a:p>
            <a:pPr lvl="0"/>
            <a:r>
              <a:rPr sz="3200">
                <a:solidFill>
                  <a:srgbClr val="FF0000"/>
                </a:solidFill>
                <a:latin typeface="Arial"/>
                <a:ea typeface="Arial"/>
                <a:cs typeface="Arial"/>
                <a:sym typeface="Arial"/>
              </a:rPr>
              <a:t>lamp </a:t>
            </a:r>
            <a:r>
              <a:rPr sz="3200">
                <a:latin typeface="Arial"/>
                <a:ea typeface="Arial"/>
                <a:cs typeface="Arial"/>
                <a:sym typeface="Arial"/>
              </a:rPr>
              <a:t>motorcycle </a:t>
            </a:r>
            <a:r>
              <a:rPr sz="3200">
                <a:solidFill>
                  <a:srgbClr val="002060"/>
                </a:solidFill>
                <a:latin typeface="Arial"/>
                <a:ea typeface="Arial"/>
                <a:cs typeface="Arial"/>
                <a:sym typeface="Arial"/>
              </a:rPr>
              <a:t>strawberry</a:t>
            </a:r>
            <a:r>
              <a:rPr sz="3200">
                <a:latin typeface="Arial"/>
                <a:ea typeface="Arial"/>
                <a:cs typeface="Arial"/>
                <a:sym typeface="Arial"/>
              </a:rPr>
              <a:t> </a:t>
            </a:r>
            <a:r>
              <a:rPr sz="3200">
                <a:solidFill>
                  <a:srgbClr val="FF0000"/>
                </a:solidFill>
                <a:latin typeface="Arial"/>
                <a:ea typeface="Arial"/>
                <a:cs typeface="Arial"/>
                <a:sym typeface="Arial"/>
              </a:rPr>
              <a:t>dresser</a:t>
            </a:r>
            <a:r>
              <a:rPr sz="3200">
                <a:latin typeface="Arial"/>
                <a:ea typeface="Arial"/>
                <a:cs typeface="Arial"/>
                <a:sym typeface="Arial"/>
              </a:rPr>
              <a:t> bicycle </a:t>
            </a:r>
            <a:r>
              <a:rPr sz="3200">
                <a:solidFill>
                  <a:srgbClr val="002060"/>
                </a:solidFill>
                <a:latin typeface="Arial"/>
                <a:ea typeface="Arial"/>
                <a:cs typeface="Arial"/>
                <a:sym typeface="Arial"/>
              </a:rPr>
              <a:t>peach</a:t>
            </a:r>
            <a:endParaRPr sz="3200">
              <a:solidFill>
                <a:srgbClr val="002060"/>
              </a:solidFill>
              <a:latin typeface="Arial"/>
              <a:ea typeface="Arial"/>
              <a:cs typeface="Arial"/>
              <a:sym typeface="Arial"/>
            </a:endParaRPr>
          </a:p>
          <a:p>
            <a:pPr lvl="0"/>
            <a:endParaRPr sz="3200">
              <a:latin typeface="Arial"/>
              <a:ea typeface="Arial"/>
              <a:cs typeface="Arial"/>
              <a:sym typeface="Arial"/>
            </a:endParaRPr>
          </a:p>
          <a:p>
            <a:pPr lvl="0"/>
            <a:endParaRPr sz="3600">
              <a:latin typeface="Arial"/>
              <a:ea typeface="Arial"/>
              <a:cs typeface="Arial"/>
              <a:sym typeface="Arial"/>
            </a:endParaRPr>
          </a:p>
          <a:p>
            <a:pPr lvl="0"/>
            <a:endParaRPr sz="1400">
              <a:latin typeface="inherit"/>
              <a:ea typeface="inherit"/>
              <a:cs typeface="inherit"/>
              <a:sym typeface="inherit"/>
            </a:endParaRPr>
          </a:p>
          <a:p>
            <a:pPr lvl="0"/>
            <a:r>
              <a:rPr sz="2000">
                <a:latin typeface="inherit"/>
                <a:ea typeface="inherit"/>
                <a:cs typeface="inherit"/>
                <a:sym typeface="inherit"/>
              </a:rPr>
              <a:t>Chances are that you automatically grouped these items into three clusters: </a:t>
            </a:r>
            <a:endParaRPr sz="2000">
              <a:latin typeface="inherit"/>
              <a:ea typeface="inherit"/>
              <a:cs typeface="inherit"/>
              <a:sym typeface="inherit"/>
            </a:endParaRPr>
          </a:p>
          <a:p>
            <a:pPr lvl="0"/>
            <a:r>
              <a:rPr sz="2000">
                <a:latin typeface="inherit"/>
                <a:ea typeface="inherit"/>
                <a:cs typeface="inherit"/>
                <a:sym typeface="inherit"/>
              </a:rPr>
              <a:t>fruits, furniture and modes of transportation</a:t>
            </a:r>
            <a:endParaRPr sz="2000">
              <a:latin typeface="Arial"/>
              <a:ea typeface="Arial"/>
              <a:cs typeface="Arial"/>
              <a:sym typeface="Arial"/>
            </a:endParaRPr>
          </a:p>
        </p:txBody>
      </p:sp>
      <p:sp>
        <p:nvSpPr>
          <p:cNvPr id="80" name="Shape 80"/>
          <p:cNvSpPr/>
          <p:nvPr/>
        </p:nvSpPr>
        <p:spPr>
          <a:xfrm>
            <a:off x="2514600" y="5029199"/>
            <a:ext cx="6172200" cy="9987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vl1pPr>
          </a:lstStyle>
          <a:p>
            <a:pPr lvl="0">
              <a:defRPr sz="1800"/>
            </a:pPr>
            <a:r>
              <a:rPr sz="2000"/>
              <a:t>Clustering involves organizing information in memory into related groups. Memory is clustered into groupings during recall from long-term memory.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79">
                                            <p:txEl>
                                              <p:pRg st="31" end="31"/>
                                            </p:txEl>
                                          </p:spTgt>
                                        </p:tgtEl>
                                        <p:attrNameLst>
                                          <p:attrName>style.visibility</p:attrName>
                                        </p:attrNameLst>
                                      </p:cBhvr>
                                      <p:to>
                                        <p:strVal val="visible"/>
                                      </p:to>
                                    </p:set>
                                    <p:anim calcmode="lin" valueType="num">
                                      <p:cBhvr>
                                        <p:cTn id="7" dur="500" fill="hold"/>
                                        <p:tgtEl>
                                          <p:spTgt spid="79">
                                            <p:txEl>
                                              <p:pRg st="31" end="31"/>
                                            </p:txEl>
                                          </p:spTgt>
                                        </p:tgtEl>
                                        <p:attrNameLst>
                                          <p:attrName>ppt_x</p:attrName>
                                        </p:attrNameLst>
                                      </p:cBhvr>
                                      <p:tavLst>
                                        <p:tav tm="0">
                                          <p:val>
                                            <p:strVal val="#ppt_x"/>
                                          </p:val>
                                        </p:tav>
                                        <p:tav tm="100000">
                                          <p:val>
                                            <p:strVal val="#ppt_x"/>
                                          </p:val>
                                        </p:tav>
                                      </p:tavLst>
                                    </p:anim>
                                    <p:anim calcmode="lin" valueType="num">
                                      <p:cBhvr>
                                        <p:cTn id="8" dur="500" fill="hold"/>
                                        <p:tgtEl>
                                          <p:spTgt spid="79">
                                            <p:txEl>
                                              <p:pRg st="31" end="3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79">
                                            <p:txEl>
                                              <p:pRg st="32" end="32"/>
                                            </p:txEl>
                                          </p:spTgt>
                                        </p:tgtEl>
                                        <p:attrNameLst>
                                          <p:attrName>style.visibility</p:attrName>
                                        </p:attrNameLst>
                                      </p:cBhvr>
                                      <p:to>
                                        <p:strVal val="visible"/>
                                      </p:to>
                                    </p:set>
                                    <p:anim calcmode="lin" valueType="num">
                                      <p:cBhvr>
                                        <p:cTn id="12" dur="500" fill="hold"/>
                                        <p:tgtEl>
                                          <p:spTgt spid="79">
                                            <p:txEl>
                                              <p:pRg st="32" end="32"/>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32" end="3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nodeType="afterEffect" presetClass="entr" presetSubtype="4" presetID="2" grpId="1" fill="hold">
                                  <p:stCondLst>
                                    <p:cond delay="0"/>
                                  </p:stCondLst>
                                  <p:iterate type="el" backwards="0">
                                    <p:tmAbs val="0"/>
                                  </p:iterate>
                                  <p:childTnLst>
                                    <p:set>
                                      <p:cBhvr>
                                        <p:cTn id="16" fill="hold"/>
                                        <p:tgtEl>
                                          <p:spTgt spid="79">
                                            <p:txEl>
                                              <p:pRg st="33" end="33"/>
                                            </p:txEl>
                                          </p:spTgt>
                                        </p:tgtEl>
                                        <p:attrNameLst>
                                          <p:attrName>style.visibility</p:attrName>
                                        </p:attrNameLst>
                                      </p:cBhvr>
                                      <p:to>
                                        <p:strVal val="visible"/>
                                      </p:to>
                                    </p:set>
                                    <p:anim calcmode="lin" valueType="num">
                                      <p:cBhvr>
                                        <p:cTn id="17" dur="500" fill="hold"/>
                                        <p:tgtEl>
                                          <p:spTgt spid="79">
                                            <p:txEl>
                                              <p:pRg st="33" end="33"/>
                                            </p:txEl>
                                          </p:spTgt>
                                        </p:tgtEl>
                                        <p:attrNameLst>
                                          <p:attrName>ppt_x</p:attrName>
                                        </p:attrNameLst>
                                      </p:cBhvr>
                                      <p:tavLst>
                                        <p:tav tm="0">
                                          <p:val>
                                            <p:strVal val="#ppt_x"/>
                                          </p:val>
                                        </p:tav>
                                        <p:tav tm="100000">
                                          <p:val>
                                            <p:strVal val="#ppt_x"/>
                                          </p:val>
                                        </p:tav>
                                      </p:tavLst>
                                    </p:anim>
                                    <p:anim calcmode="lin" valueType="num">
                                      <p:cBhvr>
                                        <p:cTn id="18" dur="500" fill="hold"/>
                                        <p:tgtEl>
                                          <p:spTgt spid="79">
                                            <p:txEl>
                                              <p:pRg st="33" end="3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nodeType="afterEffect" presetClass="entr" presetSubtype="4" presetID="2" grpId="1" fill="hold">
                                  <p:stCondLst>
                                    <p:cond delay="0"/>
                                  </p:stCondLst>
                                  <p:iterate type="el" backwards="0">
                                    <p:tmAbs val="0"/>
                                  </p:iterate>
                                  <p:childTnLst>
                                    <p:set>
                                      <p:cBhvr>
                                        <p:cTn id="21" fill="hold"/>
                                        <p:tgtEl>
                                          <p:spTgt spid="79">
                                            <p:txEl>
                                              <p:pRg st="34" end="34"/>
                                            </p:txEl>
                                          </p:spTgt>
                                        </p:tgtEl>
                                        <p:attrNameLst>
                                          <p:attrName>style.visibility</p:attrName>
                                        </p:attrNameLst>
                                      </p:cBhvr>
                                      <p:to>
                                        <p:strVal val="visible"/>
                                      </p:to>
                                    </p:set>
                                    <p:anim calcmode="lin" valueType="num">
                                      <p:cBhvr>
                                        <p:cTn id="22" dur="500" fill="hold"/>
                                        <p:tgtEl>
                                          <p:spTgt spid="79">
                                            <p:txEl>
                                              <p:pRg st="34" end="34"/>
                                            </p:txEl>
                                          </p:spTgt>
                                        </p:tgtEl>
                                        <p:attrNameLst>
                                          <p:attrName>ppt_x</p:attrName>
                                        </p:attrNameLst>
                                      </p:cBhvr>
                                      <p:tavLst>
                                        <p:tav tm="0">
                                          <p:val>
                                            <p:strVal val="#ppt_x"/>
                                          </p:val>
                                        </p:tav>
                                        <p:tav tm="100000">
                                          <p:val>
                                            <p:strVal val="#ppt_x"/>
                                          </p:val>
                                        </p:tav>
                                      </p:tavLst>
                                    </p:anim>
                                    <p:anim calcmode="lin" valueType="num">
                                      <p:cBhvr>
                                        <p:cTn id="23" dur="500" fill="hold"/>
                                        <p:tgtEl>
                                          <p:spTgt spid="79">
                                            <p:txEl>
                                              <p:pRg st="34" end="3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nodeType="afterEffect" presetClass="entr" presetSubtype="4" presetID="2" grpId="1" fill="hold">
                                  <p:stCondLst>
                                    <p:cond delay="0"/>
                                  </p:stCondLst>
                                  <p:iterate type="el" backwards="0">
                                    <p:tmAbs val="0"/>
                                  </p:iterate>
                                  <p:childTnLst>
                                    <p:set>
                                      <p:cBhvr>
                                        <p:cTn id="26" fill="hold"/>
                                        <p:tgtEl>
                                          <p:spTgt spid="79">
                                            <p:txEl>
                                              <p:pRg st="35" end="35"/>
                                            </p:txEl>
                                          </p:spTgt>
                                        </p:tgtEl>
                                        <p:attrNameLst>
                                          <p:attrName>style.visibility</p:attrName>
                                        </p:attrNameLst>
                                      </p:cBhvr>
                                      <p:to>
                                        <p:strVal val="visible"/>
                                      </p:to>
                                    </p:set>
                                    <p:anim calcmode="lin" valueType="num">
                                      <p:cBhvr>
                                        <p:cTn id="27" dur="500" fill="hold"/>
                                        <p:tgtEl>
                                          <p:spTgt spid="79">
                                            <p:txEl>
                                              <p:pRg st="35" end="35"/>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5" end="3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nodeType="afterEffect" presetClass="entr" presetSubtype="4" presetID="2" grpId="1" fill="hold">
                                  <p:stCondLst>
                                    <p:cond delay="0"/>
                                  </p:stCondLst>
                                  <p:iterate type="el" backwards="0">
                                    <p:tmAbs val="0"/>
                                  </p:iterate>
                                  <p:childTnLst>
                                    <p:set>
                                      <p:cBhvr>
                                        <p:cTn id="31" fill="hold"/>
                                        <p:tgtEl>
                                          <p:spTgt spid="79">
                                            <p:txEl>
                                              <p:pRg st="36" end="36"/>
                                            </p:txEl>
                                          </p:spTgt>
                                        </p:tgtEl>
                                        <p:attrNameLst>
                                          <p:attrName>style.visibility</p:attrName>
                                        </p:attrNameLst>
                                      </p:cBhvr>
                                      <p:to>
                                        <p:strVal val="visible"/>
                                      </p:to>
                                    </p:set>
                                    <p:anim calcmode="lin" valueType="num">
                                      <p:cBhvr>
                                        <p:cTn id="32" dur="500" fill="hold"/>
                                        <p:tgtEl>
                                          <p:spTgt spid="79">
                                            <p:txEl>
                                              <p:pRg st="36" end="36"/>
                                            </p:txEl>
                                          </p:spTgt>
                                        </p:tgtEl>
                                        <p:attrNameLst>
                                          <p:attrName>ppt_x</p:attrName>
                                        </p:attrNameLst>
                                      </p:cBhvr>
                                      <p:tavLst>
                                        <p:tav tm="0">
                                          <p:val>
                                            <p:strVal val="#ppt_x"/>
                                          </p:val>
                                        </p:tav>
                                        <p:tav tm="100000">
                                          <p:val>
                                            <p:strVal val="#ppt_x"/>
                                          </p:val>
                                        </p:tav>
                                      </p:tavLst>
                                    </p:anim>
                                    <p:anim calcmode="lin" valueType="num">
                                      <p:cBhvr>
                                        <p:cTn id="33" dur="500" fill="hold"/>
                                        <p:tgtEl>
                                          <p:spTgt spid="79">
                                            <p:txEl>
                                              <p:pRg st="36" end="3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nodeType="afterEffect" presetClass="entr" presetSubtype="4" presetID="2" grpId="1" fill="hold">
                                  <p:stCondLst>
                                    <p:cond delay="0"/>
                                  </p:stCondLst>
                                  <p:iterate type="el" backwards="0">
                                    <p:tmAbs val="0"/>
                                  </p:iterate>
                                  <p:childTnLst>
                                    <p:set>
                                      <p:cBhvr>
                                        <p:cTn id="36" fill="hold"/>
                                        <p:tgtEl>
                                          <p:spTgt spid="79">
                                            <p:txEl>
                                              <p:pRg st="37" end="37"/>
                                            </p:txEl>
                                          </p:spTgt>
                                        </p:tgtEl>
                                        <p:attrNameLst>
                                          <p:attrName>style.visibility</p:attrName>
                                        </p:attrNameLst>
                                      </p:cBhvr>
                                      <p:to>
                                        <p:strVal val="visible"/>
                                      </p:to>
                                    </p:set>
                                    <p:anim calcmode="lin" valueType="num">
                                      <p:cBhvr>
                                        <p:cTn id="37" dur="500" fill="hold"/>
                                        <p:tgtEl>
                                          <p:spTgt spid="79">
                                            <p:txEl>
                                              <p:pRg st="37" end="37"/>
                                            </p:txEl>
                                          </p:spTgt>
                                        </p:tgtEl>
                                        <p:attrNameLst>
                                          <p:attrName>ppt_x</p:attrName>
                                        </p:attrNameLst>
                                      </p:cBhvr>
                                      <p:tavLst>
                                        <p:tav tm="0">
                                          <p:val>
                                            <p:strVal val="#ppt_x"/>
                                          </p:val>
                                        </p:tav>
                                        <p:tav tm="100000">
                                          <p:val>
                                            <p:strVal val="#ppt_x"/>
                                          </p:val>
                                        </p:tav>
                                      </p:tavLst>
                                    </p:anim>
                                    <p:anim calcmode="lin" valueType="num">
                                      <p:cBhvr>
                                        <p:cTn id="38" dur="500" fill="hold"/>
                                        <p:tgtEl>
                                          <p:spTgt spid="79">
                                            <p:txEl>
                                              <p:pRg st="37" end="3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nodeType="afterEffect" presetClass="entr" presetSubtype="4" presetID="2" grpId="1" fill="hold">
                                  <p:stCondLst>
                                    <p:cond delay="0"/>
                                  </p:stCondLst>
                                  <p:iterate type="el" backwards="0">
                                    <p:tmAbs val="0"/>
                                  </p:iterate>
                                  <p:childTnLst>
                                    <p:set>
                                      <p:cBhvr>
                                        <p:cTn id="41" fill="hold"/>
                                        <p:tgtEl>
                                          <p:spTgt spid="79">
                                            <p:txEl>
                                              <p:pRg st="38" end="38"/>
                                            </p:txEl>
                                          </p:spTgt>
                                        </p:tgtEl>
                                        <p:attrNameLst>
                                          <p:attrName>style.visibility</p:attrName>
                                        </p:attrNameLst>
                                      </p:cBhvr>
                                      <p:to>
                                        <p:strVal val="visible"/>
                                      </p:to>
                                    </p:set>
                                    <p:anim calcmode="lin" valueType="num">
                                      <p:cBhvr>
                                        <p:cTn id="42" dur="500" fill="hold"/>
                                        <p:tgtEl>
                                          <p:spTgt spid="79">
                                            <p:txEl>
                                              <p:pRg st="38" end="38"/>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38" end="38"/>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4" presetID="2" grpId="1" fill="hold">
                                  <p:stCondLst>
                                    <p:cond delay="0"/>
                                  </p:stCondLst>
                                  <p:iterate type="el" backwards="0">
                                    <p:tmAbs val="0"/>
                                  </p:iterate>
                                  <p:childTnLst>
                                    <p:set>
                                      <p:cBhvr>
                                        <p:cTn id="47" fill="hold"/>
                                        <p:tgtEl>
                                          <p:spTgt spid="79">
                                            <p:txEl>
                                              <p:pRg st="39" end="39"/>
                                            </p:txEl>
                                          </p:spTgt>
                                        </p:tgtEl>
                                        <p:attrNameLst>
                                          <p:attrName>style.visibility</p:attrName>
                                        </p:attrNameLst>
                                      </p:cBhvr>
                                      <p:to>
                                        <p:strVal val="visible"/>
                                      </p:to>
                                    </p:set>
                                    <p:anim calcmode="lin" valueType="num">
                                      <p:cBhvr>
                                        <p:cTn id="48" dur="500" fill="hold"/>
                                        <p:tgtEl>
                                          <p:spTgt spid="79">
                                            <p:txEl>
                                              <p:pRg st="39" end="39"/>
                                            </p:txEl>
                                          </p:spTgt>
                                        </p:tgtEl>
                                        <p:attrNameLst>
                                          <p:attrName>ppt_x</p:attrName>
                                        </p:attrNameLst>
                                      </p:cBhvr>
                                      <p:tavLst>
                                        <p:tav tm="0">
                                          <p:val>
                                            <p:strVal val="#ppt_x"/>
                                          </p:val>
                                        </p:tav>
                                        <p:tav tm="100000">
                                          <p:val>
                                            <p:strVal val="#ppt_x"/>
                                          </p:val>
                                        </p:tav>
                                      </p:tavLst>
                                    </p:anim>
                                    <p:anim calcmode="lin" valueType="num">
                                      <p:cBhvr>
                                        <p:cTn id="49" dur="500" fill="hold"/>
                                        <p:tgtEl>
                                          <p:spTgt spid="79">
                                            <p:txEl>
                                              <p:pRg st="39" end="39"/>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nodeType="afterEffect" presetClass="entr" presetSubtype="4" presetID="2" grpId="1" fill="hold">
                                  <p:stCondLst>
                                    <p:cond delay="0"/>
                                  </p:stCondLst>
                                  <p:iterate type="el" backwards="0">
                                    <p:tmAbs val="0"/>
                                  </p:iterate>
                                  <p:childTnLst>
                                    <p:set>
                                      <p:cBhvr>
                                        <p:cTn id="52" fill="hold"/>
                                        <p:tgtEl>
                                          <p:spTgt spid="79">
                                            <p:txEl>
                                              <p:pRg st="40" end="40"/>
                                            </p:txEl>
                                          </p:spTgt>
                                        </p:tgtEl>
                                        <p:attrNameLst>
                                          <p:attrName>style.visibility</p:attrName>
                                        </p:attrNameLst>
                                      </p:cBhvr>
                                      <p:to>
                                        <p:strVal val="visible"/>
                                      </p:to>
                                    </p:set>
                                    <p:anim calcmode="lin" valueType="num">
                                      <p:cBhvr>
                                        <p:cTn id="53" dur="500" fill="hold"/>
                                        <p:tgtEl>
                                          <p:spTgt spid="79">
                                            <p:txEl>
                                              <p:pRg st="40" end="40"/>
                                            </p:txEl>
                                          </p:spTgt>
                                        </p:tgtEl>
                                        <p:attrNameLst>
                                          <p:attrName>ppt_x</p:attrName>
                                        </p:attrNameLst>
                                      </p:cBhvr>
                                      <p:tavLst>
                                        <p:tav tm="0">
                                          <p:val>
                                            <p:strVal val="#ppt_x"/>
                                          </p:val>
                                        </p:tav>
                                        <p:tav tm="100000">
                                          <p:val>
                                            <p:strVal val="#ppt_x"/>
                                          </p:val>
                                        </p:tav>
                                      </p:tavLst>
                                    </p:anim>
                                    <p:anim calcmode="lin" valueType="num">
                                      <p:cBhvr>
                                        <p:cTn id="54" dur="500" fill="hold"/>
                                        <p:tgtEl>
                                          <p:spTgt spid="79">
                                            <p:txEl>
                                              <p:pRg st="40" end="4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4" presetID="2" grpId="1" fill="hold">
                                  <p:stCondLst>
                                    <p:cond delay="0"/>
                                  </p:stCondLst>
                                  <p:iterate type="el" backwards="0">
                                    <p:tmAbs val="0"/>
                                  </p:iterate>
                                  <p:childTnLst>
                                    <p:set>
                                      <p:cBhvr>
                                        <p:cTn id="58" fill="hold"/>
                                        <p:tgtEl>
                                          <p:spTgt spid="79">
                                            <p:txEl>
                                              <p:pRg st="41" end="41"/>
                                            </p:txEl>
                                          </p:spTgt>
                                        </p:tgtEl>
                                        <p:attrNameLst>
                                          <p:attrName>style.visibility</p:attrName>
                                        </p:attrNameLst>
                                      </p:cBhvr>
                                      <p:to>
                                        <p:strVal val="visible"/>
                                      </p:to>
                                    </p:set>
                                    <p:anim calcmode="lin" valueType="num">
                                      <p:cBhvr>
                                        <p:cTn id="59" dur="500" fill="hold"/>
                                        <p:tgtEl>
                                          <p:spTgt spid="79">
                                            <p:txEl>
                                              <p:pRg st="41" end="41"/>
                                            </p:txEl>
                                          </p:spTgt>
                                        </p:tgtEl>
                                        <p:attrNameLst>
                                          <p:attrName>ppt_x</p:attrName>
                                        </p:attrNameLst>
                                      </p:cBhvr>
                                      <p:tavLst>
                                        <p:tav tm="0">
                                          <p:val>
                                            <p:strVal val="#ppt_x"/>
                                          </p:val>
                                        </p:tav>
                                        <p:tav tm="100000">
                                          <p:val>
                                            <p:strVal val="#ppt_x"/>
                                          </p:val>
                                        </p:tav>
                                      </p:tavLst>
                                    </p:anim>
                                    <p:anim calcmode="lin" valueType="num">
                                      <p:cBhvr>
                                        <p:cTn id="60" dur="500" fill="hold"/>
                                        <p:tgtEl>
                                          <p:spTgt spid="79">
                                            <p:txEl>
                                              <p:pRg st="41" end="4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9"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97B7E"/>
      </a:accent1>
      <a:accent2>
        <a:srgbClr val="F96A1B"/>
      </a:accent2>
      <a:accent3>
        <a:srgbClr val="08A1D9"/>
      </a:accent3>
      <a:accent4>
        <a:srgbClr val="7C984A"/>
      </a:accent4>
      <a:accent5>
        <a:srgbClr val="C2AD8D"/>
      </a:accent5>
      <a:accent6>
        <a:srgbClr val="506E94"/>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7B7E"/>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97B7E"/>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97B7E"/>
      </a:accent1>
      <a:accent2>
        <a:srgbClr val="F96A1B"/>
      </a:accent2>
      <a:accent3>
        <a:srgbClr val="08A1D9"/>
      </a:accent3>
      <a:accent4>
        <a:srgbClr val="7C984A"/>
      </a:accent4>
      <a:accent5>
        <a:srgbClr val="C2AD8D"/>
      </a:accent5>
      <a:accent6>
        <a:srgbClr val="506E94"/>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7B7E"/>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97B7E"/>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